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0" r:id="rId6"/>
    <p:sldId id="261" r:id="rId7"/>
    <p:sldId id="262" r:id="rId8"/>
    <p:sldId id="263" r:id="rId9"/>
    <p:sldId id="265" r:id="rId10"/>
    <p:sldId id="264" r:id="rId11"/>
    <p:sldId id="266" r:id="rId12"/>
    <p:sldId id="267" r:id="rId13"/>
    <p:sldId id="268" r:id="rId14"/>
    <p:sldId id="269" r:id="rId15"/>
    <p:sldId id="271" r:id="rId16"/>
    <p:sldId id="273"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a Lucia Diaz Leppe" initials="ALDL" lastIdx="1" clrIdx="0">
    <p:extLst>
      <p:ext uri="{19B8F6BF-5375-455C-9EA6-DF929625EA0E}">
        <p15:presenceInfo xmlns:p15="http://schemas.microsoft.com/office/powerpoint/2012/main" userId="9ffc1c71685784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D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3" autoAdjust="0"/>
    <p:restoredTop sz="94660"/>
  </p:normalViewPr>
  <p:slideViewPr>
    <p:cSldViewPr snapToGrid="0">
      <p:cViewPr varScale="1">
        <p:scale>
          <a:sx n="63" d="100"/>
          <a:sy n="63" d="100"/>
        </p:scale>
        <p:origin x="19" y="2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1/18/2018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s-ES"/>
              <a:t>Editar los estilos de texto del patrón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Editar los estilos de texto del patrón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8" name="Title 1"/>
          <p:cNvSpPr>
            <a:spLocks noGrp="1"/>
          </p:cNvSpPr>
          <p:nvPr>
            <p:ph type="title"/>
          </p:nvPr>
        </p:nvSpPr>
        <p:spPr>
          <a:xfrm>
            <a:off x="685801" y="609600"/>
            <a:ext cx="10131425" cy="1456267"/>
          </a:xfrm>
        </p:spPr>
        <p:txBody>
          <a:bodyPr/>
          <a:lstStyle/>
          <a:p>
            <a:r>
              <a:rPr lang="es-ES"/>
              <a:t>Haga clic para modificar el estilo de título del patrón</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1/18/2018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gif"/><Relationship Id="rId1" Type="http://schemas.openxmlformats.org/officeDocument/2006/relationships/slideLayout" Target="../slideLayouts/slideLayout9.xml"/><Relationship Id="rId6" Type="http://schemas.openxmlformats.org/officeDocument/2006/relationships/image" Target="../media/image15.gif"/><Relationship Id="rId5" Type="http://schemas.openxmlformats.org/officeDocument/2006/relationships/image" Target="../media/image14.gif"/><Relationship Id="rId4" Type="http://schemas.openxmlformats.org/officeDocument/2006/relationships/image" Target="../media/image13.gif"/></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35728B-1590-4136-B33F-A8CDABD400F1}"/>
              </a:ext>
            </a:extLst>
          </p:cNvPr>
          <p:cNvSpPr>
            <a:spLocks noGrp="1"/>
          </p:cNvSpPr>
          <p:nvPr>
            <p:ph type="ctrTitle"/>
          </p:nvPr>
        </p:nvSpPr>
        <p:spPr>
          <a:xfrm>
            <a:off x="2101303" y="1840912"/>
            <a:ext cx="9924777" cy="2544820"/>
          </a:xfrm>
        </p:spPr>
        <p:txBody>
          <a:bodyPr>
            <a:noAutofit/>
          </a:bodyPr>
          <a:lstStyle/>
          <a:p>
            <a:r>
              <a:rPr lang="en-US" sz="6000" dirty="0">
                <a:latin typeface="Goudy Stout" panose="0202090407030B020401" pitchFamily="18" charset="0"/>
              </a:rPr>
              <a:t>Formato de graficas </a:t>
            </a:r>
            <a:endParaRPr lang="es-GT" sz="6000" dirty="0">
              <a:latin typeface="Goudy Stout" panose="0202090407030B020401" pitchFamily="18" charset="0"/>
            </a:endParaRPr>
          </a:p>
        </p:txBody>
      </p:sp>
      <p:sp>
        <p:nvSpPr>
          <p:cNvPr id="3" name="Subtítulo 2">
            <a:extLst>
              <a:ext uri="{FF2B5EF4-FFF2-40B4-BE49-F238E27FC236}">
                <a16:creationId xmlns:a16="http://schemas.microsoft.com/office/drawing/2014/main" id="{803255BF-1E72-4C4D-89D4-F87A0A846B45}"/>
              </a:ext>
            </a:extLst>
          </p:cNvPr>
          <p:cNvSpPr>
            <a:spLocks noGrp="1"/>
          </p:cNvSpPr>
          <p:nvPr>
            <p:ph type="subTitle" idx="1"/>
          </p:nvPr>
        </p:nvSpPr>
        <p:spPr>
          <a:xfrm>
            <a:off x="4919188" y="4399300"/>
            <a:ext cx="7197726" cy="1405467"/>
          </a:xfrm>
        </p:spPr>
        <p:txBody>
          <a:bodyPr>
            <a:normAutofit/>
          </a:bodyPr>
          <a:lstStyle/>
          <a:p>
            <a:r>
              <a:rPr lang="es-GT" sz="3600" dirty="0">
                <a:solidFill>
                  <a:srgbClr val="EBD0F0"/>
                </a:solidFill>
                <a:latin typeface="Berlin Sans FB Demi" panose="020E0802020502020306" pitchFamily="34" charset="0"/>
              </a:rPr>
              <a:t>Ana lucia Diaz Leppe</a:t>
            </a:r>
          </a:p>
        </p:txBody>
      </p:sp>
      <p:sp>
        <p:nvSpPr>
          <p:cNvPr id="4" name="CuadroTexto 3">
            <a:extLst>
              <a:ext uri="{FF2B5EF4-FFF2-40B4-BE49-F238E27FC236}">
                <a16:creationId xmlns:a16="http://schemas.microsoft.com/office/drawing/2014/main" id="{3FBCF929-5106-4D94-979D-2625FC052A4A}"/>
              </a:ext>
            </a:extLst>
          </p:cNvPr>
          <p:cNvSpPr txBox="1"/>
          <p:nvPr/>
        </p:nvSpPr>
        <p:spPr>
          <a:xfrm>
            <a:off x="1689522" y="5095060"/>
            <a:ext cx="12395872" cy="1446550"/>
          </a:xfrm>
          <a:prstGeom prst="rect">
            <a:avLst/>
          </a:prstGeom>
          <a:noFill/>
        </p:spPr>
        <p:txBody>
          <a:bodyPr wrap="square" rtlCol="0">
            <a:spAutoFit/>
          </a:bodyPr>
          <a:lstStyle/>
          <a:p>
            <a:r>
              <a:rPr lang="es-GT" sz="4400" dirty="0"/>
              <a:t>https://github.com/LEPPEDIAZ/presentacion-graficas/tree/master</a:t>
            </a:r>
          </a:p>
        </p:txBody>
      </p:sp>
    </p:spTree>
    <p:extLst>
      <p:ext uri="{BB962C8B-B14F-4D97-AF65-F5344CB8AC3E}">
        <p14:creationId xmlns:p14="http://schemas.microsoft.com/office/powerpoint/2010/main" val="3988476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9924E8-ABDF-468D-92B5-CEDA49EB19F7}"/>
              </a:ext>
            </a:extLst>
          </p:cNvPr>
          <p:cNvSpPr>
            <a:spLocks noGrp="1"/>
          </p:cNvSpPr>
          <p:nvPr>
            <p:ph type="title"/>
          </p:nvPr>
        </p:nvSpPr>
        <p:spPr>
          <a:xfrm>
            <a:off x="280072" y="-174099"/>
            <a:ext cx="9414989" cy="1371600"/>
          </a:xfrm>
        </p:spPr>
        <p:txBody>
          <a:bodyPr>
            <a:noAutofit/>
          </a:bodyPr>
          <a:lstStyle/>
          <a:p>
            <a:r>
              <a:rPr lang="es-GT" sz="4400" dirty="0">
                <a:solidFill>
                  <a:srgbClr val="EBD0F0"/>
                </a:solidFill>
                <a:latin typeface="Goudy Stout" panose="0202090407030B020401" pitchFamily="18" charset="0"/>
              </a:rPr>
              <a:t>procesamiento</a:t>
            </a:r>
          </a:p>
        </p:txBody>
      </p:sp>
      <p:sp>
        <p:nvSpPr>
          <p:cNvPr id="4" name="Marcador de texto 3">
            <a:extLst>
              <a:ext uri="{FF2B5EF4-FFF2-40B4-BE49-F238E27FC236}">
                <a16:creationId xmlns:a16="http://schemas.microsoft.com/office/drawing/2014/main" id="{F71A60E8-D097-469D-BB30-9FE3D9FA60F5}"/>
              </a:ext>
            </a:extLst>
          </p:cNvPr>
          <p:cNvSpPr>
            <a:spLocks noGrp="1"/>
          </p:cNvSpPr>
          <p:nvPr>
            <p:ph type="body" sz="half" idx="2"/>
          </p:nvPr>
        </p:nvSpPr>
        <p:spPr>
          <a:xfrm>
            <a:off x="370907" y="979498"/>
            <a:ext cx="6164653" cy="1828800"/>
          </a:xfrm>
        </p:spPr>
        <p:txBody>
          <a:bodyPr>
            <a:normAutofit/>
          </a:bodyPr>
          <a:lstStyle/>
          <a:p>
            <a:r>
              <a:rPr lang="es-GT" sz="5400" dirty="0" err="1">
                <a:latin typeface="Agency FB" panose="020B0503020202020204" pitchFamily="34" charset="0"/>
              </a:rPr>
              <a:t>Filtering</a:t>
            </a:r>
            <a:endParaRPr lang="es-GT" sz="5400" dirty="0">
              <a:latin typeface="Agency FB" panose="020B0503020202020204" pitchFamily="34" charset="0"/>
            </a:endParaRPr>
          </a:p>
        </p:txBody>
      </p:sp>
      <p:sp>
        <p:nvSpPr>
          <p:cNvPr id="5" name="CuadroTexto 4">
            <a:extLst>
              <a:ext uri="{FF2B5EF4-FFF2-40B4-BE49-F238E27FC236}">
                <a16:creationId xmlns:a16="http://schemas.microsoft.com/office/drawing/2014/main" id="{FFF9B802-ECD3-4D93-B1E8-5E30C985C1EF}"/>
              </a:ext>
            </a:extLst>
          </p:cNvPr>
          <p:cNvSpPr txBox="1"/>
          <p:nvPr/>
        </p:nvSpPr>
        <p:spPr>
          <a:xfrm>
            <a:off x="280073" y="1750934"/>
            <a:ext cx="7035128" cy="2862322"/>
          </a:xfrm>
          <a:prstGeom prst="rect">
            <a:avLst/>
          </a:prstGeom>
          <a:noFill/>
        </p:spPr>
        <p:txBody>
          <a:bodyPr wrap="square" rtlCol="0">
            <a:spAutoFit/>
          </a:bodyPr>
          <a:lstStyle/>
          <a:p>
            <a:r>
              <a:rPr lang="es-GT" sz="2000" dirty="0">
                <a:latin typeface="Goudy Old Style" panose="02020502050305020303" pitchFamily="18" charset="0"/>
              </a:rPr>
              <a:t>PNG permite usar 1 a 5 modos diferentes:</a:t>
            </a:r>
          </a:p>
          <a:p>
            <a:pPr marL="457200" indent="-457200">
              <a:buAutoNum type="arabicPeriod"/>
            </a:pPr>
            <a:r>
              <a:rPr lang="es-GT" sz="2000" dirty="0">
                <a:latin typeface="Goudy Old Style" panose="02020502050305020303" pitchFamily="18" charset="0"/>
              </a:rPr>
              <a:t>Sin filtros</a:t>
            </a:r>
          </a:p>
          <a:p>
            <a:pPr marL="457200" indent="-457200">
              <a:buAutoNum type="arabicPeriod"/>
            </a:pPr>
            <a:r>
              <a:rPr lang="es-GT" sz="2000" dirty="0">
                <a:latin typeface="Goudy Old Style" panose="02020502050305020303" pitchFamily="18" charset="0"/>
              </a:rPr>
              <a:t>Diferencia entre X y A</a:t>
            </a:r>
          </a:p>
          <a:p>
            <a:pPr marL="457200" indent="-457200">
              <a:buAutoNum type="arabicPeriod"/>
            </a:pPr>
            <a:r>
              <a:rPr lang="es-GT" sz="2000" dirty="0">
                <a:latin typeface="Goudy Old Style" panose="02020502050305020303" pitchFamily="18" charset="0"/>
              </a:rPr>
              <a:t>Diferencia entre X y B</a:t>
            </a:r>
          </a:p>
          <a:p>
            <a:pPr marL="457200" indent="-457200">
              <a:buAutoNum type="arabicPeriod"/>
            </a:pPr>
            <a:r>
              <a:rPr lang="es-GT" sz="2000" dirty="0">
                <a:latin typeface="Goudy Old Style" panose="02020502050305020303" pitchFamily="18" charset="0"/>
              </a:rPr>
              <a:t>Diferencia entre X y (A+B)/2</a:t>
            </a:r>
          </a:p>
          <a:p>
            <a:pPr marL="457200" indent="-457200">
              <a:buAutoNum type="arabicPeriod"/>
            </a:pPr>
            <a:r>
              <a:rPr lang="es-GT" sz="2000" dirty="0" err="1">
                <a:latin typeface="Goudy Old Style" panose="02020502050305020303" pitchFamily="18" charset="0"/>
              </a:rPr>
              <a:t>Funcion</a:t>
            </a:r>
            <a:r>
              <a:rPr lang="es-GT" sz="2000" dirty="0">
                <a:latin typeface="Goudy Old Style" panose="02020502050305020303" pitchFamily="18" charset="0"/>
              </a:rPr>
              <a:t> lineal de A, B, C</a:t>
            </a:r>
          </a:p>
          <a:p>
            <a:pPr marL="457200" indent="-457200">
              <a:buAutoNum type="arabicPeriod"/>
            </a:pPr>
            <a:endParaRPr lang="es-GT" sz="2000" dirty="0">
              <a:latin typeface="Goudy Old Style" panose="02020502050305020303" pitchFamily="18" charset="0"/>
            </a:endParaRPr>
          </a:p>
          <a:p>
            <a:r>
              <a:rPr lang="es-GT" sz="2000" dirty="0">
                <a:latin typeface="Goudy Old Style" panose="02020502050305020303" pitchFamily="18" charset="0"/>
              </a:rPr>
              <a:t>Cada línea escoge cual es el mejor método. </a:t>
            </a:r>
          </a:p>
          <a:p>
            <a:r>
              <a:rPr lang="es-GT" sz="2000" dirty="0">
                <a:latin typeface="Goudy Old Style" panose="02020502050305020303" pitchFamily="18" charset="0"/>
              </a:rPr>
              <a:t>SE HACEN PER-CHANNEL Y NO PER PIXEL </a:t>
            </a:r>
          </a:p>
        </p:txBody>
      </p:sp>
      <p:pic>
        <p:nvPicPr>
          <p:cNvPr id="12" name="Imagen 11">
            <a:extLst>
              <a:ext uri="{FF2B5EF4-FFF2-40B4-BE49-F238E27FC236}">
                <a16:creationId xmlns:a16="http://schemas.microsoft.com/office/drawing/2014/main" id="{520DEFA0-D364-4503-8482-C061D6D5E73A}"/>
              </a:ext>
            </a:extLst>
          </p:cNvPr>
          <p:cNvPicPr>
            <a:picLocks noChangeAspect="1"/>
          </p:cNvPicPr>
          <p:nvPr/>
        </p:nvPicPr>
        <p:blipFill>
          <a:blip r:embed="rId2"/>
          <a:stretch>
            <a:fillRect/>
          </a:stretch>
        </p:blipFill>
        <p:spPr>
          <a:xfrm>
            <a:off x="4827599" y="1287737"/>
            <a:ext cx="7339455" cy="2454529"/>
          </a:xfrm>
          <a:prstGeom prst="rect">
            <a:avLst/>
          </a:prstGeom>
        </p:spPr>
      </p:pic>
      <p:sp>
        <p:nvSpPr>
          <p:cNvPr id="13" name="CuadroTexto 12">
            <a:extLst>
              <a:ext uri="{FF2B5EF4-FFF2-40B4-BE49-F238E27FC236}">
                <a16:creationId xmlns:a16="http://schemas.microsoft.com/office/drawing/2014/main" id="{998B7C0B-473A-4AA7-918F-B8C3E59F8CC8}"/>
              </a:ext>
            </a:extLst>
          </p:cNvPr>
          <p:cNvSpPr txBox="1"/>
          <p:nvPr/>
        </p:nvSpPr>
        <p:spPr>
          <a:xfrm>
            <a:off x="370907" y="4648960"/>
            <a:ext cx="3970866" cy="1938992"/>
          </a:xfrm>
          <a:prstGeom prst="rect">
            <a:avLst/>
          </a:prstGeom>
          <a:noFill/>
        </p:spPr>
        <p:txBody>
          <a:bodyPr wrap="square" rtlCol="0">
            <a:spAutoFit/>
          </a:bodyPr>
          <a:lstStyle/>
          <a:p>
            <a:r>
              <a:rPr lang="es-GT" sz="2000" i="1" dirty="0">
                <a:solidFill>
                  <a:srgbClr val="EBD0F0"/>
                </a:solidFill>
              </a:rPr>
              <a:t>El </a:t>
            </a:r>
            <a:r>
              <a:rPr lang="es-GT" sz="2000" i="1" dirty="0" err="1">
                <a:solidFill>
                  <a:srgbClr val="EBD0F0"/>
                </a:solidFill>
              </a:rPr>
              <a:t>filter</a:t>
            </a:r>
            <a:r>
              <a:rPr lang="es-GT" sz="2000" i="1" dirty="0">
                <a:solidFill>
                  <a:srgbClr val="EBD0F0"/>
                </a:solidFill>
              </a:rPr>
              <a:t> se aplica a todos los valores rojos de un pixel por </a:t>
            </a:r>
            <a:r>
              <a:rPr lang="es-GT" sz="2000" i="1" dirty="0" err="1">
                <a:solidFill>
                  <a:srgbClr val="EBD0F0"/>
                </a:solidFill>
              </a:rPr>
              <a:t>scanline</a:t>
            </a:r>
            <a:r>
              <a:rPr lang="es-GT" sz="2000" i="1" dirty="0">
                <a:solidFill>
                  <a:srgbClr val="EBD0F0"/>
                </a:solidFill>
              </a:rPr>
              <a:t>, y luego separa de todos los valores azules del </a:t>
            </a:r>
            <a:r>
              <a:rPr lang="es-GT" sz="2000" i="1" dirty="0" err="1">
                <a:solidFill>
                  <a:srgbClr val="EBD0F0"/>
                </a:solidFill>
              </a:rPr>
              <a:t>scanline</a:t>
            </a:r>
            <a:r>
              <a:rPr lang="es-GT" sz="2000" i="1" dirty="0">
                <a:solidFill>
                  <a:srgbClr val="EBD0F0"/>
                </a:solidFill>
              </a:rPr>
              <a:t>. Aunque todos los colores de la fila usen el mismo filtro.</a:t>
            </a:r>
          </a:p>
        </p:txBody>
      </p:sp>
      <p:sp>
        <p:nvSpPr>
          <p:cNvPr id="14" name="CuadroTexto 13">
            <a:extLst>
              <a:ext uri="{FF2B5EF4-FFF2-40B4-BE49-F238E27FC236}">
                <a16:creationId xmlns:a16="http://schemas.microsoft.com/office/drawing/2014/main" id="{E430A4A3-B520-4A2C-92EB-9B541911483A}"/>
              </a:ext>
            </a:extLst>
          </p:cNvPr>
          <p:cNvSpPr txBox="1"/>
          <p:nvPr/>
        </p:nvSpPr>
        <p:spPr>
          <a:xfrm>
            <a:off x="6231464" y="3832502"/>
            <a:ext cx="6080693" cy="1200329"/>
          </a:xfrm>
          <a:prstGeom prst="rect">
            <a:avLst/>
          </a:prstGeom>
          <a:noFill/>
        </p:spPr>
        <p:txBody>
          <a:bodyPr wrap="square" rtlCol="0">
            <a:spAutoFit/>
          </a:bodyPr>
          <a:lstStyle/>
          <a:p>
            <a:r>
              <a:rPr lang="es-GT" dirty="0" err="1">
                <a:solidFill>
                  <a:schemeClr val="accent5">
                    <a:lumMod val="75000"/>
                  </a:schemeClr>
                </a:solidFill>
              </a:rPr>
              <a:t>Scanline</a:t>
            </a:r>
            <a:r>
              <a:rPr lang="es-GT" dirty="0">
                <a:solidFill>
                  <a:schemeClr val="accent5">
                    <a:lumMod val="75000"/>
                  </a:schemeClr>
                </a:solidFill>
              </a:rPr>
              <a:t>: Determina la forma en que los objetos de la escena van siendo calculados y generalmente se genera creando líneas que aparecen en el plano de render o interpretado resultante de arriba abajo o viceversa.</a:t>
            </a:r>
          </a:p>
        </p:txBody>
      </p:sp>
      <p:pic>
        <p:nvPicPr>
          <p:cNvPr id="16" name="Imagen 15" descr="Imagen que contiene texto&#10;&#10;Descripción generada con confianza muy alta">
            <a:extLst>
              <a:ext uri="{FF2B5EF4-FFF2-40B4-BE49-F238E27FC236}">
                <a16:creationId xmlns:a16="http://schemas.microsoft.com/office/drawing/2014/main" id="{00A6E3F2-FAA8-4F56-8A95-3F5D0A7662B7}"/>
              </a:ext>
            </a:extLst>
          </p:cNvPr>
          <p:cNvPicPr>
            <a:picLocks noChangeAspect="1"/>
          </p:cNvPicPr>
          <p:nvPr/>
        </p:nvPicPr>
        <p:blipFill>
          <a:blip r:embed="rId3"/>
          <a:stretch>
            <a:fillRect/>
          </a:stretch>
        </p:blipFill>
        <p:spPr>
          <a:xfrm>
            <a:off x="10018045" y="4762062"/>
            <a:ext cx="2149009" cy="1938992"/>
          </a:xfrm>
          <a:prstGeom prst="rect">
            <a:avLst/>
          </a:prstGeom>
        </p:spPr>
      </p:pic>
    </p:spTree>
    <p:extLst>
      <p:ext uri="{BB962C8B-B14F-4D97-AF65-F5344CB8AC3E}">
        <p14:creationId xmlns:p14="http://schemas.microsoft.com/office/powerpoint/2010/main" val="1925118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9924E8-ABDF-468D-92B5-CEDA49EB19F7}"/>
              </a:ext>
            </a:extLst>
          </p:cNvPr>
          <p:cNvSpPr>
            <a:spLocks noGrp="1"/>
          </p:cNvSpPr>
          <p:nvPr>
            <p:ph type="title"/>
          </p:nvPr>
        </p:nvSpPr>
        <p:spPr>
          <a:xfrm>
            <a:off x="280072" y="-174099"/>
            <a:ext cx="9414989" cy="1371600"/>
          </a:xfrm>
        </p:spPr>
        <p:txBody>
          <a:bodyPr>
            <a:noAutofit/>
          </a:bodyPr>
          <a:lstStyle/>
          <a:p>
            <a:r>
              <a:rPr lang="es-GT" sz="4400" dirty="0">
                <a:solidFill>
                  <a:srgbClr val="EBD0F0"/>
                </a:solidFill>
                <a:latin typeface="Goudy Stout" panose="0202090407030B020401" pitchFamily="18" charset="0"/>
              </a:rPr>
              <a:t>procesamiento</a:t>
            </a:r>
          </a:p>
        </p:txBody>
      </p:sp>
      <p:sp>
        <p:nvSpPr>
          <p:cNvPr id="4" name="Marcador de texto 3">
            <a:extLst>
              <a:ext uri="{FF2B5EF4-FFF2-40B4-BE49-F238E27FC236}">
                <a16:creationId xmlns:a16="http://schemas.microsoft.com/office/drawing/2014/main" id="{F71A60E8-D097-469D-BB30-9FE3D9FA60F5}"/>
              </a:ext>
            </a:extLst>
          </p:cNvPr>
          <p:cNvSpPr>
            <a:spLocks noGrp="1"/>
          </p:cNvSpPr>
          <p:nvPr>
            <p:ph type="body" sz="half" idx="2"/>
          </p:nvPr>
        </p:nvSpPr>
        <p:spPr>
          <a:xfrm>
            <a:off x="370907" y="979498"/>
            <a:ext cx="6164653" cy="1828800"/>
          </a:xfrm>
        </p:spPr>
        <p:txBody>
          <a:bodyPr>
            <a:normAutofit/>
          </a:bodyPr>
          <a:lstStyle/>
          <a:p>
            <a:r>
              <a:rPr lang="es-GT" sz="5400" dirty="0" err="1">
                <a:latin typeface="Agency FB" panose="020B0503020202020204" pitchFamily="34" charset="0"/>
              </a:rPr>
              <a:t>Compression</a:t>
            </a:r>
            <a:endParaRPr lang="es-GT" sz="5400" dirty="0">
              <a:latin typeface="Agency FB" panose="020B0503020202020204" pitchFamily="34" charset="0"/>
            </a:endParaRPr>
          </a:p>
        </p:txBody>
      </p:sp>
      <p:sp>
        <p:nvSpPr>
          <p:cNvPr id="3" name="CuadroTexto 2">
            <a:extLst>
              <a:ext uri="{FF2B5EF4-FFF2-40B4-BE49-F238E27FC236}">
                <a16:creationId xmlns:a16="http://schemas.microsoft.com/office/drawing/2014/main" id="{06006FC7-0B5E-478F-A7FE-93BCCB08C4AA}"/>
              </a:ext>
            </a:extLst>
          </p:cNvPr>
          <p:cNvSpPr txBox="1"/>
          <p:nvPr/>
        </p:nvSpPr>
        <p:spPr>
          <a:xfrm>
            <a:off x="370907" y="1893898"/>
            <a:ext cx="8527101" cy="2308324"/>
          </a:xfrm>
          <a:prstGeom prst="rect">
            <a:avLst/>
          </a:prstGeom>
          <a:noFill/>
        </p:spPr>
        <p:txBody>
          <a:bodyPr wrap="square" rtlCol="0">
            <a:spAutoFit/>
          </a:bodyPr>
          <a:lstStyle/>
          <a:p>
            <a:r>
              <a:rPr lang="es-GT" dirty="0"/>
              <a:t>1.Después del </a:t>
            </a:r>
            <a:r>
              <a:rPr lang="es-GT" dirty="0" err="1"/>
              <a:t>scanline</a:t>
            </a:r>
            <a:r>
              <a:rPr lang="es-GT" dirty="0"/>
              <a:t>, se pasa a un algoritmo LZ77 conocido como DEFLATE; este algoritmo combina la codificación de LZ77 junto con un codificador </a:t>
            </a:r>
            <a:r>
              <a:rPr lang="es-GT" dirty="0" err="1"/>
              <a:t>Huffman</a:t>
            </a:r>
            <a:r>
              <a:rPr lang="es-GT" dirty="0"/>
              <a:t>.</a:t>
            </a:r>
          </a:p>
          <a:p>
            <a:endParaRPr lang="es-GT" dirty="0"/>
          </a:p>
          <a:p>
            <a:r>
              <a:rPr lang="es-GT" dirty="0"/>
              <a:t>2. Comprimir los límites de las longitudes de coincidencia entre 3 y 258 símbolos; que pone la relación de compresión máxima concebible alrededor de 1032: 1. Si la coincidencia es inferior a 3 símbolos, incurrirá en cierta sobrecarga para representar el símbolo El resultado de estos dos significa que el tamaño de la imagen puede tener un impacto si se encuentran coincidencias en una línea de exploración.</a:t>
            </a:r>
          </a:p>
        </p:txBody>
      </p:sp>
      <p:pic>
        <p:nvPicPr>
          <p:cNvPr id="6" name="Imagen 5">
            <a:extLst>
              <a:ext uri="{FF2B5EF4-FFF2-40B4-BE49-F238E27FC236}">
                <a16:creationId xmlns:a16="http://schemas.microsoft.com/office/drawing/2014/main" id="{9FA0A055-227E-4297-A09B-949B105B08E2}"/>
              </a:ext>
            </a:extLst>
          </p:cNvPr>
          <p:cNvPicPr>
            <a:picLocks noChangeAspect="1"/>
          </p:cNvPicPr>
          <p:nvPr/>
        </p:nvPicPr>
        <p:blipFill>
          <a:blip r:embed="rId2"/>
          <a:stretch>
            <a:fillRect/>
          </a:stretch>
        </p:blipFill>
        <p:spPr>
          <a:xfrm>
            <a:off x="8611053" y="1292765"/>
            <a:ext cx="3580947" cy="4506902"/>
          </a:xfrm>
          <a:prstGeom prst="rect">
            <a:avLst/>
          </a:prstGeom>
        </p:spPr>
      </p:pic>
    </p:spTree>
    <p:extLst>
      <p:ext uri="{BB962C8B-B14F-4D97-AF65-F5344CB8AC3E}">
        <p14:creationId xmlns:p14="http://schemas.microsoft.com/office/powerpoint/2010/main" val="1532272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68E428-F3A6-4B55-A690-C945EB5EACEC}"/>
              </a:ext>
            </a:extLst>
          </p:cNvPr>
          <p:cNvSpPr>
            <a:spLocks noGrp="1"/>
          </p:cNvSpPr>
          <p:nvPr>
            <p:ph type="title"/>
          </p:nvPr>
        </p:nvSpPr>
        <p:spPr>
          <a:xfrm>
            <a:off x="183183" y="-315812"/>
            <a:ext cx="6164653" cy="1371600"/>
          </a:xfrm>
        </p:spPr>
        <p:txBody>
          <a:bodyPr>
            <a:normAutofit/>
          </a:bodyPr>
          <a:lstStyle/>
          <a:p>
            <a:r>
              <a:rPr lang="es-GT" sz="6000" dirty="0">
                <a:solidFill>
                  <a:srgbClr val="EBD0F0"/>
                </a:solidFill>
                <a:latin typeface="Goudy Stout" panose="0202090407030B020401" pitchFamily="18" charset="0"/>
              </a:rPr>
              <a:t>gif</a:t>
            </a:r>
          </a:p>
        </p:txBody>
      </p:sp>
      <p:sp>
        <p:nvSpPr>
          <p:cNvPr id="6" name="CuadroTexto 5">
            <a:extLst>
              <a:ext uri="{FF2B5EF4-FFF2-40B4-BE49-F238E27FC236}">
                <a16:creationId xmlns:a16="http://schemas.microsoft.com/office/drawing/2014/main" id="{FD8DE4D7-0AD7-460D-923B-D7AF65AE70EE}"/>
              </a:ext>
            </a:extLst>
          </p:cNvPr>
          <p:cNvSpPr txBox="1"/>
          <p:nvPr/>
        </p:nvSpPr>
        <p:spPr>
          <a:xfrm>
            <a:off x="183183" y="1055788"/>
            <a:ext cx="11825634" cy="1938992"/>
          </a:xfrm>
          <a:prstGeom prst="rect">
            <a:avLst/>
          </a:prstGeom>
          <a:noFill/>
        </p:spPr>
        <p:txBody>
          <a:bodyPr wrap="square" rtlCol="0">
            <a:spAutoFit/>
          </a:bodyPr>
          <a:lstStyle/>
          <a:p>
            <a:r>
              <a:rPr lang="es-GT" sz="3200" dirty="0">
                <a:latin typeface="Agency FB" panose="020B0503020202020204" pitchFamily="34" charset="0"/>
              </a:rPr>
              <a:t>GIF (</a:t>
            </a:r>
            <a:r>
              <a:rPr lang="es-GT" sz="3200" dirty="0" err="1">
                <a:latin typeface="Agency FB" panose="020B0503020202020204" pitchFamily="34" charset="0"/>
              </a:rPr>
              <a:t>Graphical</a:t>
            </a:r>
            <a:r>
              <a:rPr lang="es-GT" sz="3200" dirty="0">
                <a:latin typeface="Agency FB" panose="020B0503020202020204" pitchFamily="34" charset="0"/>
              </a:rPr>
              <a:t> </a:t>
            </a:r>
            <a:r>
              <a:rPr lang="es-GT" sz="3200" dirty="0" err="1">
                <a:latin typeface="Agency FB" panose="020B0503020202020204" pitchFamily="34" charset="0"/>
              </a:rPr>
              <a:t>Interchange</a:t>
            </a:r>
            <a:r>
              <a:rPr lang="es-GT" sz="3200" dirty="0">
                <a:latin typeface="Agency FB" panose="020B0503020202020204" pitchFamily="34" charset="0"/>
              </a:rPr>
              <a:t> </a:t>
            </a:r>
            <a:r>
              <a:rPr lang="es-GT" sz="3200" dirty="0" err="1">
                <a:latin typeface="Agency FB" panose="020B0503020202020204" pitchFamily="34" charset="0"/>
              </a:rPr>
              <a:t>Format</a:t>
            </a:r>
            <a:r>
              <a:rPr lang="es-GT" sz="3200" dirty="0">
                <a:latin typeface="Agency FB" panose="020B0503020202020204" pitchFamily="34" charset="0"/>
              </a:rPr>
              <a:t>) es un formato de imagen bitmap. Es una secuencia de Imágenes reproducidas una tras otra. Altamente comprimidas en 8 bits, por lo cual se limita a 256 colores. </a:t>
            </a:r>
          </a:p>
          <a:p>
            <a:endParaRPr lang="es-GT" sz="2400" dirty="0"/>
          </a:p>
        </p:txBody>
      </p:sp>
      <p:sp>
        <p:nvSpPr>
          <p:cNvPr id="3" name="CuadroTexto 2">
            <a:extLst>
              <a:ext uri="{FF2B5EF4-FFF2-40B4-BE49-F238E27FC236}">
                <a16:creationId xmlns:a16="http://schemas.microsoft.com/office/drawing/2014/main" id="{D97C4F02-7638-46FC-96B2-63FD6460946B}"/>
              </a:ext>
            </a:extLst>
          </p:cNvPr>
          <p:cNvSpPr txBox="1"/>
          <p:nvPr/>
        </p:nvSpPr>
        <p:spPr>
          <a:xfrm>
            <a:off x="266008" y="2926078"/>
            <a:ext cx="6251170" cy="2954655"/>
          </a:xfrm>
          <a:prstGeom prst="rect">
            <a:avLst/>
          </a:prstGeom>
          <a:noFill/>
          <a:ln w="76200">
            <a:solidFill>
              <a:schemeClr val="accent1"/>
            </a:solidFill>
            <a:prstDash val="sysDot"/>
          </a:ln>
        </p:spPr>
        <p:txBody>
          <a:bodyPr wrap="square" rtlCol="0">
            <a:spAutoFit/>
          </a:bodyPr>
          <a:lstStyle/>
          <a:p>
            <a:r>
              <a:rPr lang="es-GT" sz="2400" b="1" u="sng" dirty="0">
                <a:latin typeface="Century Schoolbook" panose="02040604050505020304" pitchFamily="18" charset="0"/>
              </a:rPr>
              <a:t>Características:</a:t>
            </a:r>
          </a:p>
          <a:p>
            <a:pPr lvl="0"/>
            <a:r>
              <a:rPr lang="es-GT" sz="2400" dirty="0">
                <a:latin typeface="Century Schoolbook" panose="02040604050505020304" pitchFamily="18" charset="0"/>
              </a:rPr>
              <a:t>Transparencia: Poder definir contorno y fondo de la imagen transparentes.</a:t>
            </a:r>
          </a:p>
          <a:p>
            <a:pPr lvl="0"/>
            <a:r>
              <a:rPr lang="es-GT" sz="2400" dirty="0">
                <a:latin typeface="Century Schoolbook" panose="02040604050505020304" pitchFamily="18" charset="0"/>
              </a:rPr>
              <a:t>Entrelazado: Imagen carga en una sola pieza.</a:t>
            </a:r>
          </a:p>
          <a:p>
            <a:pPr lvl="0"/>
            <a:r>
              <a:rPr lang="es-GT" sz="2400" dirty="0">
                <a:latin typeface="Century Schoolbook" panose="02040604050505020304" pitchFamily="18" charset="0"/>
              </a:rPr>
              <a:t>Animación: Secuencia de imágenes de 8 bits.</a:t>
            </a:r>
          </a:p>
          <a:p>
            <a:endParaRPr lang="es-GT" dirty="0"/>
          </a:p>
        </p:txBody>
      </p:sp>
      <p:pic>
        <p:nvPicPr>
          <p:cNvPr id="10" name="Imagen 9" descr="Imagen que contiene animal&#10;&#10;Descripción generada con confianza alta">
            <a:extLst>
              <a:ext uri="{FF2B5EF4-FFF2-40B4-BE49-F238E27FC236}">
                <a16:creationId xmlns:a16="http://schemas.microsoft.com/office/drawing/2014/main" id="{FD84E733-E0A7-403F-AF19-45DD50592105}"/>
              </a:ext>
            </a:extLst>
          </p:cNvPr>
          <p:cNvPicPr>
            <a:picLocks noChangeAspect="1"/>
          </p:cNvPicPr>
          <p:nvPr/>
        </p:nvPicPr>
        <p:blipFill>
          <a:blip r:embed="rId2"/>
          <a:stretch>
            <a:fillRect/>
          </a:stretch>
        </p:blipFill>
        <p:spPr>
          <a:xfrm>
            <a:off x="8033293" y="2182544"/>
            <a:ext cx="2823129" cy="4441722"/>
          </a:xfrm>
          <a:prstGeom prst="rect">
            <a:avLst/>
          </a:prstGeom>
        </p:spPr>
      </p:pic>
    </p:spTree>
    <p:extLst>
      <p:ext uri="{BB962C8B-B14F-4D97-AF65-F5344CB8AC3E}">
        <p14:creationId xmlns:p14="http://schemas.microsoft.com/office/powerpoint/2010/main" val="89417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68E428-F3A6-4B55-A690-C945EB5EACEC}"/>
              </a:ext>
            </a:extLst>
          </p:cNvPr>
          <p:cNvSpPr>
            <a:spLocks noGrp="1"/>
          </p:cNvSpPr>
          <p:nvPr>
            <p:ph type="title"/>
          </p:nvPr>
        </p:nvSpPr>
        <p:spPr>
          <a:xfrm>
            <a:off x="183183" y="-315812"/>
            <a:ext cx="12385661" cy="1371600"/>
          </a:xfrm>
        </p:spPr>
        <p:txBody>
          <a:bodyPr>
            <a:normAutofit/>
          </a:bodyPr>
          <a:lstStyle/>
          <a:p>
            <a:r>
              <a:rPr lang="es-GT" sz="6000" dirty="0">
                <a:solidFill>
                  <a:srgbClr val="EBD0F0"/>
                </a:solidFill>
                <a:latin typeface="Goudy Stout" panose="0202090407030B020401" pitchFamily="18" charset="0"/>
              </a:rPr>
              <a:t>Procesamiento</a:t>
            </a:r>
          </a:p>
        </p:txBody>
      </p:sp>
      <p:sp>
        <p:nvSpPr>
          <p:cNvPr id="6" name="CuadroTexto 5">
            <a:extLst>
              <a:ext uri="{FF2B5EF4-FFF2-40B4-BE49-F238E27FC236}">
                <a16:creationId xmlns:a16="http://schemas.microsoft.com/office/drawing/2014/main" id="{FD8DE4D7-0AD7-460D-923B-D7AF65AE70EE}"/>
              </a:ext>
            </a:extLst>
          </p:cNvPr>
          <p:cNvSpPr txBox="1"/>
          <p:nvPr/>
        </p:nvSpPr>
        <p:spPr>
          <a:xfrm>
            <a:off x="142735" y="711017"/>
            <a:ext cx="11825634" cy="1446550"/>
          </a:xfrm>
          <a:prstGeom prst="rect">
            <a:avLst/>
          </a:prstGeom>
          <a:noFill/>
        </p:spPr>
        <p:txBody>
          <a:bodyPr wrap="square" rtlCol="0">
            <a:spAutoFit/>
          </a:bodyPr>
          <a:lstStyle/>
          <a:p>
            <a:r>
              <a:rPr lang="es-GT" sz="3200" dirty="0"/>
              <a:t>El GIF es una Imagen Indexada, el procesamiento de las imágenes indexadas se realiza de la siguiente forma: </a:t>
            </a:r>
          </a:p>
          <a:p>
            <a:endParaRPr lang="es-GT" sz="2400" dirty="0"/>
          </a:p>
        </p:txBody>
      </p:sp>
      <p:pic>
        <p:nvPicPr>
          <p:cNvPr id="8" name="Picture 2">
            <a:extLst>
              <a:ext uri="{FF2B5EF4-FFF2-40B4-BE49-F238E27FC236}">
                <a16:creationId xmlns:a16="http://schemas.microsoft.com/office/drawing/2014/main" id="{831214AF-BBED-4E7C-8670-000D4208FB6F}"/>
              </a:ext>
            </a:extLst>
          </p:cNvPr>
          <p:cNvPicPr/>
          <p:nvPr/>
        </p:nvPicPr>
        <p:blipFill>
          <a:blip r:embed="rId2"/>
          <a:stretch>
            <a:fillRect/>
          </a:stretch>
        </p:blipFill>
        <p:spPr>
          <a:xfrm>
            <a:off x="4547777" y="1904203"/>
            <a:ext cx="5710458" cy="4064244"/>
          </a:xfrm>
          <a:prstGeom prst="rect">
            <a:avLst/>
          </a:prstGeom>
        </p:spPr>
      </p:pic>
      <p:sp>
        <p:nvSpPr>
          <p:cNvPr id="5" name="CuadroTexto 4">
            <a:extLst>
              <a:ext uri="{FF2B5EF4-FFF2-40B4-BE49-F238E27FC236}">
                <a16:creationId xmlns:a16="http://schemas.microsoft.com/office/drawing/2014/main" id="{B0A38AEA-3D41-4A08-833D-B9992C16A2B3}"/>
              </a:ext>
            </a:extLst>
          </p:cNvPr>
          <p:cNvSpPr txBox="1"/>
          <p:nvPr/>
        </p:nvSpPr>
        <p:spPr>
          <a:xfrm>
            <a:off x="7280884" y="6378892"/>
            <a:ext cx="4911116" cy="369332"/>
          </a:xfrm>
          <a:prstGeom prst="rect">
            <a:avLst/>
          </a:prstGeom>
          <a:noFill/>
        </p:spPr>
        <p:txBody>
          <a:bodyPr wrap="square" rtlCol="0">
            <a:spAutoFit/>
          </a:bodyPr>
          <a:lstStyle/>
          <a:p>
            <a:endParaRPr lang="es-GT" dirty="0"/>
          </a:p>
        </p:txBody>
      </p:sp>
      <p:pic>
        <p:nvPicPr>
          <p:cNvPr id="9" name="Imagen 8">
            <a:extLst>
              <a:ext uri="{FF2B5EF4-FFF2-40B4-BE49-F238E27FC236}">
                <a16:creationId xmlns:a16="http://schemas.microsoft.com/office/drawing/2014/main" id="{6A1CCA0C-278E-44E1-B6EA-54F79E69F292}"/>
              </a:ext>
            </a:extLst>
          </p:cNvPr>
          <p:cNvPicPr>
            <a:picLocks noChangeAspect="1"/>
          </p:cNvPicPr>
          <p:nvPr/>
        </p:nvPicPr>
        <p:blipFill rotWithShape="1">
          <a:blip r:embed="rId3"/>
          <a:srcRect l="49114"/>
          <a:stretch/>
        </p:blipFill>
        <p:spPr>
          <a:xfrm>
            <a:off x="692361" y="1904203"/>
            <a:ext cx="3722193" cy="4144727"/>
          </a:xfrm>
          <a:prstGeom prst="rect">
            <a:avLst/>
          </a:prstGeom>
        </p:spPr>
      </p:pic>
    </p:spTree>
    <p:extLst>
      <p:ext uri="{BB962C8B-B14F-4D97-AF65-F5344CB8AC3E}">
        <p14:creationId xmlns:p14="http://schemas.microsoft.com/office/powerpoint/2010/main" val="2762497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A9E064-1F36-4F57-9E2A-58CA3A708892}"/>
              </a:ext>
            </a:extLst>
          </p:cNvPr>
          <p:cNvSpPr>
            <a:spLocks noGrp="1"/>
          </p:cNvSpPr>
          <p:nvPr>
            <p:ph type="title"/>
          </p:nvPr>
        </p:nvSpPr>
        <p:spPr/>
        <p:txBody>
          <a:bodyPr/>
          <a:lstStyle/>
          <a:p>
            <a:endParaRPr lang="es-GT"/>
          </a:p>
        </p:txBody>
      </p:sp>
      <p:sp>
        <p:nvSpPr>
          <p:cNvPr id="3" name="Marcador de posición de imagen 2">
            <a:extLst>
              <a:ext uri="{FF2B5EF4-FFF2-40B4-BE49-F238E27FC236}">
                <a16:creationId xmlns:a16="http://schemas.microsoft.com/office/drawing/2014/main" id="{88E383ED-392E-4F17-8847-0707A4574480}"/>
              </a:ext>
            </a:extLst>
          </p:cNvPr>
          <p:cNvSpPr>
            <a:spLocks noGrp="1"/>
          </p:cNvSpPr>
          <p:nvPr>
            <p:ph type="pic" idx="1"/>
          </p:nvPr>
        </p:nvSpPr>
        <p:spPr/>
      </p:sp>
      <p:sp>
        <p:nvSpPr>
          <p:cNvPr id="4" name="Marcador de texto 3">
            <a:extLst>
              <a:ext uri="{FF2B5EF4-FFF2-40B4-BE49-F238E27FC236}">
                <a16:creationId xmlns:a16="http://schemas.microsoft.com/office/drawing/2014/main" id="{EE0C01AA-B44F-4E66-8846-197F2159F701}"/>
              </a:ext>
            </a:extLst>
          </p:cNvPr>
          <p:cNvSpPr>
            <a:spLocks noGrp="1"/>
          </p:cNvSpPr>
          <p:nvPr>
            <p:ph type="body" sz="half" idx="2"/>
          </p:nvPr>
        </p:nvSpPr>
        <p:spPr/>
        <p:txBody>
          <a:bodyPr/>
          <a:lstStyle/>
          <a:p>
            <a:endParaRPr lang="es-GT"/>
          </a:p>
        </p:txBody>
      </p:sp>
      <p:pic>
        <p:nvPicPr>
          <p:cNvPr id="5" name="Picture 3">
            <a:extLst>
              <a:ext uri="{FF2B5EF4-FFF2-40B4-BE49-F238E27FC236}">
                <a16:creationId xmlns:a16="http://schemas.microsoft.com/office/drawing/2014/main" id="{5EC764C8-2E67-456B-8223-6E6347A68628}"/>
              </a:ext>
            </a:extLst>
          </p:cNvPr>
          <p:cNvPicPr/>
          <p:nvPr/>
        </p:nvPicPr>
        <p:blipFill>
          <a:blip r:embed="rId2"/>
          <a:stretch>
            <a:fillRect/>
          </a:stretch>
        </p:blipFill>
        <p:spPr>
          <a:xfrm>
            <a:off x="-78461" y="1155213"/>
            <a:ext cx="3846587" cy="4196551"/>
          </a:xfrm>
          <a:prstGeom prst="rect">
            <a:avLst/>
          </a:prstGeom>
        </p:spPr>
      </p:pic>
      <p:pic>
        <p:nvPicPr>
          <p:cNvPr id="6" name="Imagen 5">
            <a:extLst>
              <a:ext uri="{FF2B5EF4-FFF2-40B4-BE49-F238E27FC236}">
                <a16:creationId xmlns:a16="http://schemas.microsoft.com/office/drawing/2014/main" id="{770897C2-C1C0-452C-9500-FCD2AA28CDA7}"/>
              </a:ext>
            </a:extLst>
          </p:cNvPr>
          <p:cNvPicPr>
            <a:picLocks noChangeAspect="1"/>
          </p:cNvPicPr>
          <p:nvPr/>
        </p:nvPicPr>
        <p:blipFill>
          <a:blip r:embed="rId3"/>
          <a:stretch>
            <a:fillRect/>
          </a:stretch>
        </p:blipFill>
        <p:spPr>
          <a:xfrm>
            <a:off x="3902524" y="1311006"/>
            <a:ext cx="3942776" cy="3705872"/>
          </a:xfrm>
          <a:prstGeom prst="rect">
            <a:avLst/>
          </a:prstGeom>
        </p:spPr>
      </p:pic>
      <p:sp>
        <p:nvSpPr>
          <p:cNvPr id="7" name="CuadroTexto 6">
            <a:extLst>
              <a:ext uri="{FF2B5EF4-FFF2-40B4-BE49-F238E27FC236}">
                <a16:creationId xmlns:a16="http://schemas.microsoft.com/office/drawing/2014/main" id="{B26E835D-F4ED-4123-B2CE-8FA30A82051C}"/>
              </a:ext>
            </a:extLst>
          </p:cNvPr>
          <p:cNvSpPr txBox="1"/>
          <p:nvPr/>
        </p:nvSpPr>
        <p:spPr>
          <a:xfrm>
            <a:off x="580606" y="110677"/>
            <a:ext cx="10925594" cy="1200329"/>
          </a:xfrm>
          <a:prstGeom prst="rect">
            <a:avLst/>
          </a:prstGeom>
          <a:noFill/>
        </p:spPr>
        <p:txBody>
          <a:bodyPr wrap="square" rtlCol="0">
            <a:spAutoFit/>
          </a:bodyPr>
          <a:lstStyle/>
          <a:p>
            <a:r>
              <a:rPr lang="es-GT" sz="2400" dirty="0">
                <a:latin typeface="Century Schoolbook" panose="02040604050505020304" pitchFamily="18" charset="0"/>
              </a:rPr>
              <a:t>Se procesa y se encapsula de la siguiente forma. Así se comprime y se compone el archivo:</a:t>
            </a:r>
          </a:p>
          <a:p>
            <a:endParaRPr lang="es-GT" sz="2400" dirty="0">
              <a:latin typeface="Century Schoolbook" panose="02040604050505020304" pitchFamily="18" charset="0"/>
            </a:endParaRPr>
          </a:p>
        </p:txBody>
      </p:sp>
      <p:sp>
        <p:nvSpPr>
          <p:cNvPr id="8" name="CuadroTexto 7">
            <a:extLst>
              <a:ext uri="{FF2B5EF4-FFF2-40B4-BE49-F238E27FC236}">
                <a16:creationId xmlns:a16="http://schemas.microsoft.com/office/drawing/2014/main" id="{7E8A4A67-082D-42AE-A950-A5748E662100}"/>
              </a:ext>
            </a:extLst>
          </p:cNvPr>
          <p:cNvSpPr txBox="1"/>
          <p:nvPr/>
        </p:nvSpPr>
        <p:spPr>
          <a:xfrm>
            <a:off x="504142" y="5422897"/>
            <a:ext cx="3263984" cy="369332"/>
          </a:xfrm>
          <a:prstGeom prst="rect">
            <a:avLst/>
          </a:prstGeom>
          <a:noFill/>
        </p:spPr>
        <p:txBody>
          <a:bodyPr wrap="square" rtlCol="0">
            <a:spAutoFit/>
          </a:bodyPr>
          <a:lstStyle/>
          <a:p>
            <a:r>
              <a:rPr lang="es-GT" dirty="0"/>
              <a:t>GIF file </a:t>
            </a:r>
            <a:r>
              <a:rPr lang="es-GT" dirty="0" err="1"/>
              <a:t>format</a:t>
            </a:r>
            <a:endParaRPr lang="es-GT" dirty="0"/>
          </a:p>
        </p:txBody>
      </p:sp>
      <p:sp>
        <p:nvSpPr>
          <p:cNvPr id="9" name="CuadroTexto 8">
            <a:extLst>
              <a:ext uri="{FF2B5EF4-FFF2-40B4-BE49-F238E27FC236}">
                <a16:creationId xmlns:a16="http://schemas.microsoft.com/office/drawing/2014/main" id="{91D6D216-BCF3-4E5D-B2FE-A8D413CDD30B}"/>
              </a:ext>
            </a:extLst>
          </p:cNvPr>
          <p:cNvSpPr txBox="1"/>
          <p:nvPr/>
        </p:nvSpPr>
        <p:spPr>
          <a:xfrm>
            <a:off x="8066097" y="1516082"/>
            <a:ext cx="4032315" cy="3970318"/>
          </a:xfrm>
          <a:prstGeom prst="rect">
            <a:avLst/>
          </a:prstGeom>
          <a:noFill/>
        </p:spPr>
        <p:txBody>
          <a:bodyPr wrap="square" rtlCol="0">
            <a:spAutoFit/>
          </a:bodyPr>
          <a:lstStyle/>
          <a:p>
            <a:r>
              <a:rPr lang="es-GT" dirty="0"/>
              <a:t>Gif </a:t>
            </a:r>
            <a:r>
              <a:rPr lang="es-GT" dirty="0" err="1"/>
              <a:t>screen</a:t>
            </a:r>
            <a:r>
              <a:rPr lang="es-GT" dirty="0"/>
              <a:t> descriptor</a:t>
            </a:r>
          </a:p>
          <a:p>
            <a:r>
              <a:rPr lang="es-GT" dirty="0"/>
              <a:t> </a:t>
            </a:r>
          </a:p>
          <a:p>
            <a:r>
              <a:rPr lang="es-GT" dirty="0"/>
              <a:t>La firma la componen 6 bits, el Descriptor de la imagen descomprime la imagen a todo el set de atributos para ser mostrados en pantalla. El ancho de la pantalla es dado por los primeros dos bytes y el largo por los segundos dos. m es cero si no se da un mapa de color, </a:t>
            </a:r>
            <a:r>
              <a:rPr lang="es-GT" dirty="0" err="1"/>
              <a:t>cr</a:t>
            </a:r>
            <a:r>
              <a:rPr lang="es-GT" dirty="0"/>
              <a:t> es la resolución de color (3bits). Por último los 3 bytes de pixel describen la cantidad de pixeles por imagen. Cada Imagen tiene su propio descriptor. </a:t>
            </a:r>
          </a:p>
          <a:p>
            <a:endParaRPr lang="es-GT" dirty="0"/>
          </a:p>
        </p:txBody>
      </p:sp>
      <p:sp>
        <p:nvSpPr>
          <p:cNvPr id="10" name="Rectángulo 9">
            <a:extLst>
              <a:ext uri="{FF2B5EF4-FFF2-40B4-BE49-F238E27FC236}">
                <a16:creationId xmlns:a16="http://schemas.microsoft.com/office/drawing/2014/main" id="{43FDD29E-BF82-492A-B300-0EB501160382}"/>
              </a:ext>
            </a:extLst>
          </p:cNvPr>
          <p:cNvSpPr/>
          <p:nvPr/>
        </p:nvSpPr>
        <p:spPr>
          <a:xfrm>
            <a:off x="3609013" y="6208369"/>
            <a:ext cx="3593291" cy="369332"/>
          </a:xfrm>
          <a:prstGeom prst="rect">
            <a:avLst/>
          </a:prstGeom>
        </p:spPr>
        <p:txBody>
          <a:bodyPr wrap="none">
            <a:spAutoFit/>
          </a:bodyPr>
          <a:lstStyle/>
          <a:p>
            <a:r>
              <a:rPr lang="es-GT" dirty="0"/>
              <a:t>https://github.com/ginsweater/gif-h</a:t>
            </a:r>
          </a:p>
        </p:txBody>
      </p:sp>
      <p:sp>
        <p:nvSpPr>
          <p:cNvPr id="11" name="Rectángulo 10">
            <a:extLst>
              <a:ext uri="{FF2B5EF4-FFF2-40B4-BE49-F238E27FC236}">
                <a16:creationId xmlns:a16="http://schemas.microsoft.com/office/drawing/2014/main" id="{1686EF93-3543-4C57-86E9-998829EA7B9E}"/>
              </a:ext>
            </a:extLst>
          </p:cNvPr>
          <p:cNvSpPr/>
          <p:nvPr/>
        </p:nvSpPr>
        <p:spPr>
          <a:xfrm>
            <a:off x="4330952" y="5839036"/>
            <a:ext cx="2004075" cy="369332"/>
          </a:xfrm>
          <a:prstGeom prst="rect">
            <a:avLst/>
          </a:prstGeom>
        </p:spPr>
        <p:txBody>
          <a:bodyPr wrap="none">
            <a:spAutoFit/>
          </a:bodyPr>
          <a:lstStyle/>
          <a:p>
            <a:r>
              <a:rPr lang="es-GT" dirty="0">
                <a:solidFill>
                  <a:srgbClr val="EBD0F0"/>
                </a:solidFill>
                <a:latin typeface="Century Schoolbook" panose="02040604050505020304" pitchFamily="18" charset="0"/>
              </a:rPr>
              <a:t>Código de ayuda</a:t>
            </a:r>
            <a:r>
              <a:rPr lang="es-GT" dirty="0">
                <a:solidFill>
                  <a:srgbClr val="EBD0F0"/>
                </a:solidFill>
              </a:rPr>
              <a:t>:</a:t>
            </a:r>
            <a:endParaRPr lang="es-GT" dirty="0"/>
          </a:p>
        </p:txBody>
      </p:sp>
    </p:spTree>
    <p:extLst>
      <p:ext uri="{BB962C8B-B14F-4D97-AF65-F5344CB8AC3E}">
        <p14:creationId xmlns:p14="http://schemas.microsoft.com/office/powerpoint/2010/main" val="993955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68E428-F3A6-4B55-A690-C945EB5EACEC}"/>
              </a:ext>
            </a:extLst>
          </p:cNvPr>
          <p:cNvSpPr>
            <a:spLocks noGrp="1"/>
          </p:cNvSpPr>
          <p:nvPr>
            <p:ph type="title"/>
          </p:nvPr>
        </p:nvSpPr>
        <p:spPr>
          <a:xfrm>
            <a:off x="342671" y="424750"/>
            <a:ext cx="11659586" cy="1371600"/>
          </a:xfrm>
        </p:spPr>
        <p:txBody>
          <a:bodyPr>
            <a:normAutofit fontScale="90000"/>
          </a:bodyPr>
          <a:lstStyle/>
          <a:p>
            <a:r>
              <a:rPr lang="es-GT" sz="6000" dirty="0" err="1">
                <a:solidFill>
                  <a:srgbClr val="EBD0F0"/>
                </a:solidFill>
                <a:latin typeface="Goudy Stout" panose="0202090407030B020401" pitchFamily="18" charset="0"/>
              </a:rPr>
              <a:t>Bmp</a:t>
            </a:r>
            <a:r>
              <a:rPr lang="es-GT" sz="6000" dirty="0">
                <a:solidFill>
                  <a:srgbClr val="EBD0F0"/>
                </a:solidFill>
                <a:latin typeface="Goudy Stout" panose="0202090407030B020401" pitchFamily="18" charset="0"/>
              </a:rPr>
              <a:t>: </a:t>
            </a:r>
            <a:r>
              <a:rPr lang="es-GT" sz="3600" dirty="0"/>
              <a:t>mapa de bits, donde existe una matriz de  pixeles  que se le asigna una dirección asociada a un código de color.</a:t>
            </a:r>
            <a:endParaRPr lang="es-GT" sz="3600" dirty="0">
              <a:solidFill>
                <a:srgbClr val="EBD0F0"/>
              </a:solidFill>
              <a:latin typeface="Goudy Stout" panose="0202090407030B020401" pitchFamily="18" charset="0"/>
            </a:endParaRPr>
          </a:p>
        </p:txBody>
      </p:sp>
      <p:sp>
        <p:nvSpPr>
          <p:cNvPr id="4" name="Rectángulo 3">
            <a:extLst>
              <a:ext uri="{FF2B5EF4-FFF2-40B4-BE49-F238E27FC236}">
                <a16:creationId xmlns:a16="http://schemas.microsoft.com/office/drawing/2014/main" id="{B9EFB18E-50EC-46A6-9E38-BBB247FD092C}"/>
              </a:ext>
            </a:extLst>
          </p:cNvPr>
          <p:cNvSpPr/>
          <p:nvPr/>
        </p:nvSpPr>
        <p:spPr>
          <a:xfrm>
            <a:off x="133004" y="1908762"/>
            <a:ext cx="11925992" cy="1384995"/>
          </a:xfrm>
          <a:prstGeom prst="rect">
            <a:avLst/>
          </a:prstGeom>
        </p:spPr>
        <p:txBody>
          <a:bodyPr wrap="square">
            <a:spAutoFit/>
          </a:bodyPr>
          <a:lstStyle/>
          <a:p>
            <a:r>
              <a:rPr lang="es-GT" sz="2800" dirty="0">
                <a:latin typeface="Agency FB" panose="020B0503020202020204" pitchFamily="34" charset="0"/>
              </a:rPr>
              <a:t>Es un formato de imagen de mapa de bits, propio del sistema operativo Microsoft Windows. Puede guardar imágenes de 24 bits (16,7 millones de colores), 8 bits (256 colores) y menos. Puede darse a estos archivos una compresión sin pérdida de calidad: la compresión RLE (Run-</a:t>
            </a:r>
            <a:r>
              <a:rPr lang="es-GT" sz="2800" dirty="0" err="1">
                <a:latin typeface="Agency FB" panose="020B0503020202020204" pitchFamily="34" charset="0"/>
              </a:rPr>
              <a:t>length</a:t>
            </a:r>
            <a:r>
              <a:rPr lang="es-GT" sz="2800" dirty="0">
                <a:latin typeface="Agency FB" panose="020B0503020202020204" pitchFamily="34" charset="0"/>
              </a:rPr>
              <a:t> </a:t>
            </a:r>
            <a:r>
              <a:rPr lang="es-GT" sz="2800" dirty="0" err="1">
                <a:latin typeface="Agency FB" panose="020B0503020202020204" pitchFamily="34" charset="0"/>
              </a:rPr>
              <a:t>encoding</a:t>
            </a:r>
            <a:r>
              <a:rPr lang="es-GT" sz="2800" dirty="0">
                <a:latin typeface="Agency FB" panose="020B0503020202020204" pitchFamily="34" charset="0"/>
              </a:rPr>
              <a:t>).</a:t>
            </a:r>
          </a:p>
        </p:txBody>
      </p:sp>
      <p:sp>
        <p:nvSpPr>
          <p:cNvPr id="5" name="Rectángulo 4">
            <a:extLst>
              <a:ext uri="{FF2B5EF4-FFF2-40B4-BE49-F238E27FC236}">
                <a16:creationId xmlns:a16="http://schemas.microsoft.com/office/drawing/2014/main" id="{ACED899C-A92F-4C83-B7C7-20EB319F7F2B}"/>
              </a:ext>
            </a:extLst>
          </p:cNvPr>
          <p:cNvSpPr/>
          <p:nvPr/>
        </p:nvSpPr>
        <p:spPr>
          <a:xfrm>
            <a:off x="342671" y="3518582"/>
            <a:ext cx="6096000" cy="2739211"/>
          </a:xfrm>
          <a:prstGeom prst="rect">
            <a:avLst/>
          </a:prstGeom>
          <a:ln w="76200">
            <a:solidFill>
              <a:schemeClr val="accent1"/>
            </a:solidFill>
            <a:prstDash val="sysDot"/>
          </a:ln>
        </p:spPr>
        <p:txBody>
          <a:bodyPr>
            <a:spAutoFit/>
          </a:bodyPr>
          <a:lstStyle/>
          <a:p>
            <a:r>
              <a:rPr lang="es-GT" sz="2800" b="1" i="1" u="sng" dirty="0">
                <a:solidFill>
                  <a:srgbClr val="EBD0F0"/>
                </a:solidFill>
                <a:effectLst>
                  <a:outerShdw blurRad="38100" dist="38100" dir="2700000" algn="tl">
                    <a:srgbClr val="000000">
                      <a:alpha val="43137"/>
                    </a:srgbClr>
                  </a:outerShdw>
                </a:effectLst>
                <a:latin typeface="Arial" panose="020B0604020202020204" pitchFamily="34" charset="0"/>
              </a:rPr>
              <a:t>Características</a:t>
            </a:r>
          </a:p>
          <a:p>
            <a:pPr marL="285750" indent="-285750">
              <a:buFont typeface="Wingdings" panose="05000000000000000000" pitchFamily="2" charset="2"/>
              <a:buChar char="q"/>
            </a:pPr>
            <a:r>
              <a:rPr lang="es-GT" dirty="0">
                <a:latin typeface="Arial" panose="020B0604020202020204" pitchFamily="34" charset="0"/>
                <a:cs typeface="Arial" panose="020B0604020202020204" pitchFamily="34" charset="0"/>
              </a:rPr>
              <a:t>mapa de bits, donde existe una matriz de  pixeles  que se le asigna una dirección asociada a un código de color. </a:t>
            </a:r>
          </a:p>
          <a:p>
            <a:pPr marL="285750" indent="-285750">
              <a:buFont typeface="Wingdings" panose="05000000000000000000" pitchFamily="2" charset="2"/>
              <a:buChar char="q"/>
            </a:pPr>
            <a:r>
              <a:rPr lang="es-GT" dirty="0">
                <a:latin typeface="Arial" panose="020B0604020202020204" pitchFamily="34" charset="0"/>
              </a:rPr>
              <a:t>muy poco eficientes en su uso de espacio en disco, pero pueden mostrar un buen nivel de calidad.</a:t>
            </a:r>
          </a:p>
          <a:p>
            <a:pPr marL="285750" indent="-285750">
              <a:buFont typeface="Wingdings" panose="05000000000000000000" pitchFamily="2" charset="2"/>
              <a:buChar char="q"/>
            </a:pPr>
            <a:r>
              <a:rPr lang="es-GT" dirty="0">
                <a:latin typeface="Arial" panose="020B0604020202020204" pitchFamily="34" charset="0"/>
              </a:rPr>
              <a:t>Los archivos BMP no son utilizados en páginas web debido a su gran tamaño en relación a su resolución</a:t>
            </a:r>
          </a:p>
          <a:p>
            <a:pPr marL="285750" indent="-285750">
              <a:buFont typeface="Wingdings" panose="05000000000000000000" pitchFamily="2" charset="2"/>
              <a:buChar char="q"/>
            </a:pPr>
            <a:r>
              <a:rPr lang="es-GT" dirty="0">
                <a:latin typeface="Arial" panose="020B0604020202020204" pitchFamily="34" charset="0"/>
              </a:rPr>
              <a:t>No tiene compresión, no pierde calidad.</a:t>
            </a:r>
            <a:endParaRPr lang="es-GT" dirty="0"/>
          </a:p>
        </p:txBody>
      </p:sp>
      <p:pic>
        <p:nvPicPr>
          <p:cNvPr id="8" name="Imagen 7">
            <a:extLst>
              <a:ext uri="{FF2B5EF4-FFF2-40B4-BE49-F238E27FC236}">
                <a16:creationId xmlns:a16="http://schemas.microsoft.com/office/drawing/2014/main" id="{669571FD-4C09-41BD-9DA0-4BCF476BA834}"/>
              </a:ext>
            </a:extLst>
          </p:cNvPr>
          <p:cNvPicPr>
            <a:picLocks noChangeAspect="1"/>
          </p:cNvPicPr>
          <p:nvPr/>
        </p:nvPicPr>
        <p:blipFill>
          <a:blip r:embed="rId2"/>
          <a:stretch>
            <a:fillRect/>
          </a:stretch>
        </p:blipFill>
        <p:spPr>
          <a:xfrm>
            <a:off x="8556604" y="3564243"/>
            <a:ext cx="3173085" cy="3173085"/>
          </a:xfrm>
          <a:prstGeom prst="rect">
            <a:avLst/>
          </a:prstGeom>
        </p:spPr>
      </p:pic>
    </p:spTree>
    <p:extLst>
      <p:ext uri="{BB962C8B-B14F-4D97-AF65-F5344CB8AC3E}">
        <p14:creationId xmlns:p14="http://schemas.microsoft.com/office/powerpoint/2010/main" val="1337206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46BCBD-6D6A-4D81-B364-E37D2C0E4E46}"/>
              </a:ext>
            </a:extLst>
          </p:cNvPr>
          <p:cNvSpPr>
            <a:spLocks noGrp="1"/>
          </p:cNvSpPr>
          <p:nvPr>
            <p:ph type="title"/>
          </p:nvPr>
        </p:nvSpPr>
        <p:spPr/>
        <p:txBody>
          <a:bodyPr/>
          <a:lstStyle/>
          <a:p>
            <a:endParaRPr lang="es-GT"/>
          </a:p>
        </p:txBody>
      </p:sp>
      <p:sp>
        <p:nvSpPr>
          <p:cNvPr id="4" name="Marcador de texto 3">
            <a:extLst>
              <a:ext uri="{FF2B5EF4-FFF2-40B4-BE49-F238E27FC236}">
                <a16:creationId xmlns:a16="http://schemas.microsoft.com/office/drawing/2014/main" id="{3A340727-36CA-4434-ADA6-3D1681ACFC5B}"/>
              </a:ext>
            </a:extLst>
          </p:cNvPr>
          <p:cNvSpPr>
            <a:spLocks noGrp="1"/>
          </p:cNvSpPr>
          <p:nvPr>
            <p:ph type="body" sz="half" idx="2"/>
          </p:nvPr>
        </p:nvSpPr>
        <p:spPr/>
        <p:txBody>
          <a:bodyPr/>
          <a:lstStyle/>
          <a:p>
            <a:endParaRPr lang="es-GT"/>
          </a:p>
        </p:txBody>
      </p:sp>
      <p:pic>
        <p:nvPicPr>
          <p:cNvPr id="5" name="Imagen 4">
            <a:extLst>
              <a:ext uri="{FF2B5EF4-FFF2-40B4-BE49-F238E27FC236}">
                <a16:creationId xmlns:a16="http://schemas.microsoft.com/office/drawing/2014/main" id="{B4B3D848-92D5-45F4-9248-84392787D982}"/>
              </a:ext>
            </a:extLst>
          </p:cNvPr>
          <p:cNvPicPr>
            <a:picLocks noChangeAspect="1"/>
          </p:cNvPicPr>
          <p:nvPr/>
        </p:nvPicPr>
        <p:blipFill>
          <a:blip r:embed="rId2"/>
          <a:stretch>
            <a:fillRect/>
          </a:stretch>
        </p:blipFill>
        <p:spPr>
          <a:xfrm>
            <a:off x="52401" y="1209895"/>
            <a:ext cx="5124450" cy="5343525"/>
          </a:xfrm>
          <a:prstGeom prst="rect">
            <a:avLst/>
          </a:prstGeom>
        </p:spPr>
      </p:pic>
      <p:pic>
        <p:nvPicPr>
          <p:cNvPr id="6" name="Imagen 5">
            <a:extLst>
              <a:ext uri="{FF2B5EF4-FFF2-40B4-BE49-F238E27FC236}">
                <a16:creationId xmlns:a16="http://schemas.microsoft.com/office/drawing/2014/main" id="{B021950A-3D8B-44E3-951B-3D653365CB15}"/>
              </a:ext>
            </a:extLst>
          </p:cNvPr>
          <p:cNvPicPr>
            <a:picLocks noChangeAspect="1"/>
          </p:cNvPicPr>
          <p:nvPr/>
        </p:nvPicPr>
        <p:blipFill>
          <a:blip r:embed="rId3"/>
          <a:stretch>
            <a:fillRect/>
          </a:stretch>
        </p:blipFill>
        <p:spPr>
          <a:xfrm>
            <a:off x="6373132" y="1096726"/>
            <a:ext cx="2460889" cy="5386178"/>
          </a:xfrm>
          <a:prstGeom prst="rect">
            <a:avLst/>
          </a:prstGeom>
        </p:spPr>
      </p:pic>
      <p:sp>
        <p:nvSpPr>
          <p:cNvPr id="7" name="CuadroTexto 6">
            <a:extLst>
              <a:ext uri="{FF2B5EF4-FFF2-40B4-BE49-F238E27FC236}">
                <a16:creationId xmlns:a16="http://schemas.microsoft.com/office/drawing/2014/main" id="{C02E6389-5A64-47CB-917A-0829DE96483A}"/>
              </a:ext>
            </a:extLst>
          </p:cNvPr>
          <p:cNvSpPr txBox="1"/>
          <p:nvPr/>
        </p:nvSpPr>
        <p:spPr>
          <a:xfrm>
            <a:off x="8974442" y="496562"/>
            <a:ext cx="3475932" cy="1200329"/>
          </a:xfrm>
          <a:prstGeom prst="rect">
            <a:avLst/>
          </a:prstGeom>
          <a:noFill/>
        </p:spPr>
        <p:txBody>
          <a:bodyPr wrap="square" rtlCol="0">
            <a:spAutoFit/>
          </a:bodyPr>
          <a:lstStyle/>
          <a:p>
            <a:pPr marL="342900" indent="-342900">
              <a:buAutoNum type="arabicPeriod"/>
            </a:pPr>
            <a:r>
              <a:rPr lang="es-GT" dirty="0"/>
              <a:t>File </a:t>
            </a:r>
            <a:r>
              <a:rPr lang="es-GT" dirty="0" err="1"/>
              <a:t>Header</a:t>
            </a:r>
            <a:endParaRPr lang="es-GT" dirty="0"/>
          </a:p>
          <a:p>
            <a:pPr marL="342900" indent="-342900">
              <a:buAutoNum type="arabicPeriod"/>
            </a:pPr>
            <a:r>
              <a:rPr lang="es-GT" dirty="0"/>
              <a:t>Bitmap </a:t>
            </a:r>
            <a:r>
              <a:rPr lang="es-GT" dirty="0" err="1"/>
              <a:t>header</a:t>
            </a:r>
            <a:endParaRPr lang="es-GT" dirty="0"/>
          </a:p>
          <a:p>
            <a:pPr marL="342900" indent="-342900">
              <a:buAutoNum type="arabicPeriod"/>
            </a:pPr>
            <a:r>
              <a:rPr lang="es-GT" dirty="0" err="1"/>
              <a:t>Colour</a:t>
            </a:r>
            <a:r>
              <a:rPr lang="es-GT" dirty="0"/>
              <a:t> table </a:t>
            </a:r>
          </a:p>
          <a:p>
            <a:pPr marL="342900" indent="-342900">
              <a:buAutoNum type="arabicPeriod"/>
            </a:pPr>
            <a:r>
              <a:rPr lang="es-GT" dirty="0" err="1"/>
              <a:t>Image</a:t>
            </a:r>
            <a:r>
              <a:rPr lang="es-GT" dirty="0"/>
              <a:t> data</a:t>
            </a:r>
          </a:p>
        </p:txBody>
      </p:sp>
      <p:sp>
        <p:nvSpPr>
          <p:cNvPr id="8" name="CuadroTexto 7">
            <a:extLst>
              <a:ext uri="{FF2B5EF4-FFF2-40B4-BE49-F238E27FC236}">
                <a16:creationId xmlns:a16="http://schemas.microsoft.com/office/drawing/2014/main" id="{9AA4EA4C-DA7C-4E99-9456-BF4E525FEEF4}"/>
              </a:ext>
            </a:extLst>
          </p:cNvPr>
          <p:cNvSpPr txBox="1"/>
          <p:nvPr/>
        </p:nvSpPr>
        <p:spPr>
          <a:xfrm>
            <a:off x="298240" y="268069"/>
            <a:ext cx="3970979" cy="646331"/>
          </a:xfrm>
          <a:prstGeom prst="rect">
            <a:avLst/>
          </a:prstGeom>
          <a:noFill/>
        </p:spPr>
        <p:txBody>
          <a:bodyPr wrap="square" rtlCol="0">
            <a:spAutoFit/>
          </a:bodyPr>
          <a:lstStyle/>
          <a:p>
            <a:r>
              <a:rPr lang="es-GT" sz="3600" dirty="0">
                <a:solidFill>
                  <a:srgbClr val="EBD0F0"/>
                </a:solidFill>
                <a:latin typeface="Eras Bold ITC" panose="020B0907030504020204" pitchFamily="34" charset="0"/>
              </a:rPr>
              <a:t>Estructura</a:t>
            </a:r>
          </a:p>
        </p:txBody>
      </p:sp>
      <p:sp>
        <p:nvSpPr>
          <p:cNvPr id="9" name="Flecha: a la derecha 8">
            <a:extLst>
              <a:ext uri="{FF2B5EF4-FFF2-40B4-BE49-F238E27FC236}">
                <a16:creationId xmlns:a16="http://schemas.microsoft.com/office/drawing/2014/main" id="{015516D5-C7A4-49FA-AA4F-74A757186AC1}"/>
              </a:ext>
            </a:extLst>
          </p:cNvPr>
          <p:cNvSpPr/>
          <p:nvPr/>
        </p:nvSpPr>
        <p:spPr>
          <a:xfrm flipH="1">
            <a:off x="3074361" y="4800600"/>
            <a:ext cx="2737700" cy="1092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1200" dirty="0"/>
              <a:t>Los últimos 4 bytes dan el offset a la data de la imagen </a:t>
            </a:r>
          </a:p>
        </p:txBody>
      </p:sp>
      <p:sp>
        <p:nvSpPr>
          <p:cNvPr id="10" name="Flecha: a la derecha 9">
            <a:extLst>
              <a:ext uri="{FF2B5EF4-FFF2-40B4-BE49-F238E27FC236}">
                <a16:creationId xmlns:a16="http://schemas.microsoft.com/office/drawing/2014/main" id="{2D4E2527-E776-4B0C-A968-486CE808166C}"/>
              </a:ext>
            </a:extLst>
          </p:cNvPr>
          <p:cNvSpPr/>
          <p:nvPr/>
        </p:nvSpPr>
        <p:spPr>
          <a:xfrm flipH="1">
            <a:off x="3403716" y="3881658"/>
            <a:ext cx="2010016" cy="989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sz="1200" dirty="0"/>
              <a:t>Los bytes están reservados y siempre son 0</a:t>
            </a:r>
          </a:p>
        </p:txBody>
      </p:sp>
      <p:sp>
        <p:nvSpPr>
          <p:cNvPr id="11" name="Rectángulo 10">
            <a:extLst>
              <a:ext uri="{FF2B5EF4-FFF2-40B4-BE49-F238E27FC236}">
                <a16:creationId xmlns:a16="http://schemas.microsoft.com/office/drawing/2014/main" id="{86A31A7F-7CAB-479F-B776-54DED6CC9340}"/>
              </a:ext>
            </a:extLst>
          </p:cNvPr>
          <p:cNvSpPr/>
          <p:nvPr/>
        </p:nvSpPr>
        <p:spPr>
          <a:xfrm>
            <a:off x="6379941" y="327004"/>
            <a:ext cx="2460888" cy="769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GT" dirty="0"/>
              <a:t>Los siguientes 44 bytes se utilizan aquí </a:t>
            </a:r>
          </a:p>
        </p:txBody>
      </p:sp>
      <p:sp>
        <p:nvSpPr>
          <p:cNvPr id="12" name="Rectángulo 11">
            <a:extLst>
              <a:ext uri="{FF2B5EF4-FFF2-40B4-BE49-F238E27FC236}">
                <a16:creationId xmlns:a16="http://schemas.microsoft.com/office/drawing/2014/main" id="{2B0FC09B-9C3F-434F-A329-27E4A0A7B4AA}"/>
              </a:ext>
            </a:extLst>
          </p:cNvPr>
          <p:cNvSpPr/>
          <p:nvPr/>
        </p:nvSpPr>
        <p:spPr>
          <a:xfrm>
            <a:off x="9184513" y="1661261"/>
            <a:ext cx="2781410" cy="4257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s-GT" dirty="0"/>
              <a:t>Si la altura es negativo se coloca hacia arriba</a:t>
            </a:r>
          </a:p>
          <a:p>
            <a:pPr marL="342900" indent="-342900" algn="ctr">
              <a:buAutoNum type="arabicPeriod"/>
            </a:pPr>
            <a:r>
              <a:rPr lang="es-GT" dirty="0"/>
              <a:t>Usualmente el color del panel es solamente 1</a:t>
            </a:r>
          </a:p>
          <a:p>
            <a:pPr marL="342900" indent="-342900" algn="ctr">
              <a:buAutoNum type="arabicPeriod"/>
            </a:pPr>
            <a:r>
              <a:rPr lang="es-GT" dirty="0"/>
              <a:t>0 si no hay compresión y 1 si existe compresión </a:t>
            </a:r>
          </a:p>
          <a:p>
            <a:pPr marL="342900" indent="-342900" algn="ctr">
              <a:buAutoNum type="arabicPeriod"/>
            </a:pPr>
            <a:r>
              <a:rPr lang="es-GT" dirty="0"/>
              <a:t>Los </a:t>
            </a:r>
            <a:r>
              <a:rPr lang="es-GT" dirty="0" err="1"/>
              <a:t>horizantal</a:t>
            </a:r>
            <a:r>
              <a:rPr lang="es-GT" dirty="0"/>
              <a:t> y vertical </a:t>
            </a:r>
            <a:r>
              <a:rPr lang="es-GT" dirty="0" err="1"/>
              <a:t>solutions</a:t>
            </a:r>
            <a:r>
              <a:rPr lang="es-GT" dirty="0"/>
              <a:t> están pixeles por metro</a:t>
            </a:r>
          </a:p>
          <a:p>
            <a:pPr marL="342900" indent="-342900" algn="ctr">
              <a:buAutoNum type="arabicPeriod"/>
            </a:pPr>
            <a:r>
              <a:rPr lang="es-GT" dirty="0"/>
              <a:t>El </a:t>
            </a:r>
            <a:r>
              <a:rPr lang="es-GT" dirty="0" err="1"/>
              <a:t>colour</a:t>
            </a:r>
            <a:r>
              <a:rPr lang="es-GT" dirty="0"/>
              <a:t> table tiene 4 bytes</a:t>
            </a:r>
          </a:p>
          <a:p>
            <a:pPr marL="342900" indent="-342900" algn="ctr">
              <a:buAutoNum type="arabicPeriod"/>
            </a:pPr>
            <a:r>
              <a:rPr lang="es-GT" dirty="0"/>
              <a:t>La data se guarda fila por fila con relleno al final de cada fila  </a:t>
            </a:r>
          </a:p>
          <a:p>
            <a:pPr marL="342900" indent="-342900" algn="ctr">
              <a:buAutoNum type="arabicPeriod"/>
            </a:pPr>
            <a:endParaRPr lang="es-GT" dirty="0"/>
          </a:p>
        </p:txBody>
      </p:sp>
      <p:sp>
        <p:nvSpPr>
          <p:cNvPr id="13" name="CuadroTexto 12">
            <a:extLst>
              <a:ext uri="{FF2B5EF4-FFF2-40B4-BE49-F238E27FC236}">
                <a16:creationId xmlns:a16="http://schemas.microsoft.com/office/drawing/2014/main" id="{81CE770F-4728-4E11-B785-B96F95DBACC7}"/>
              </a:ext>
            </a:extLst>
          </p:cNvPr>
          <p:cNvSpPr txBox="1"/>
          <p:nvPr/>
        </p:nvSpPr>
        <p:spPr>
          <a:xfrm>
            <a:off x="9184513" y="6021239"/>
            <a:ext cx="2676589" cy="923330"/>
          </a:xfrm>
          <a:prstGeom prst="rect">
            <a:avLst/>
          </a:prstGeom>
          <a:noFill/>
        </p:spPr>
        <p:txBody>
          <a:bodyPr wrap="square" rtlCol="0">
            <a:spAutoFit/>
          </a:bodyPr>
          <a:lstStyle/>
          <a:p>
            <a:r>
              <a:rPr lang="es-GT" dirty="0">
                <a:solidFill>
                  <a:srgbClr val="EBD0F0"/>
                </a:solidFill>
              </a:rPr>
              <a:t>Código de ayuda: </a:t>
            </a:r>
            <a:r>
              <a:rPr lang="es-GT" dirty="0"/>
              <a:t>https://gist.github.com/ziggi/e15a95b9feac8f59c7c1</a:t>
            </a:r>
          </a:p>
        </p:txBody>
      </p:sp>
    </p:spTree>
    <p:extLst>
      <p:ext uri="{BB962C8B-B14F-4D97-AF65-F5344CB8AC3E}">
        <p14:creationId xmlns:p14="http://schemas.microsoft.com/office/powerpoint/2010/main" val="4094359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80CA8E-29A5-452D-85D9-D4C52502471E}"/>
              </a:ext>
            </a:extLst>
          </p:cNvPr>
          <p:cNvSpPr>
            <a:spLocks noGrp="1"/>
          </p:cNvSpPr>
          <p:nvPr>
            <p:ph type="title"/>
          </p:nvPr>
        </p:nvSpPr>
        <p:spPr>
          <a:xfrm>
            <a:off x="171071" y="76200"/>
            <a:ext cx="6164653" cy="1371600"/>
          </a:xfrm>
        </p:spPr>
        <p:txBody>
          <a:bodyPr/>
          <a:lstStyle/>
          <a:p>
            <a:r>
              <a:rPr lang="es-GT" dirty="0">
                <a:solidFill>
                  <a:srgbClr val="EBD0F0"/>
                </a:solidFill>
                <a:latin typeface="Arial Rounded MT Bold" panose="020F0704030504030204" pitchFamily="34" charset="0"/>
              </a:rPr>
              <a:t>Si deseas investigar mas </a:t>
            </a:r>
          </a:p>
        </p:txBody>
      </p:sp>
      <p:sp>
        <p:nvSpPr>
          <p:cNvPr id="4" name="Marcador de texto 3">
            <a:extLst>
              <a:ext uri="{FF2B5EF4-FFF2-40B4-BE49-F238E27FC236}">
                <a16:creationId xmlns:a16="http://schemas.microsoft.com/office/drawing/2014/main" id="{AED6DBAA-6951-474D-B4EF-D5623101DF82}"/>
              </a:ext>
            </a:extLst>
          </p:cNvPr>
          <p:cNvSpPr>
            <a:spLocks noGrp="1"/>
          </p:cNvSpPr>
          <p:nvPr>
            <p:ph type="body" sz="half" idx="2"/>
          </p:nvPr>
        </p:nvSpPr>
        <p:spPr>
          <a:xfrm>
            <a:off x="334574" y="1697090"/>
            <a:ext cx="4537180" cy="2275403"/>
          </a:xfrm>
        </p:spPr>
        <p:txBody>
          <a:bodyPr/>
          <a:lstStyle/>
          <a:p>
            <a:r>
              <a:rPr lang="es-GT" dirty="0"/>
              <a:t>https://books.google.com.gt/books?id=JeDGn6Wmf1kC&amp;pg=PA39&amp;lpg=PA39&amp;dq=digital+processing+gif&amp;source=bl&amp;ots=kfpo6-B2tr&amp;sig=u0-80bEvmS4vrUzUWJhCEdC-lwg&amp;hl=en&amp;sa=X&amp;ved=0ahUKEwil6c2DwODYAhXF7VMKHSHZByI4ChDoAQhOMAg#v=onepage&amp;q=digital%20processing%20gif&amp;f=false</a:t>
            </a:r>
          </a:p>
        </p:txBody>
      </p:sp>
      <p:sp>
        <p:nvSpPr>
          <p:cNvPr id="5" name="AutoShape 2" descr="blob:https://web.whatsapp.com/68c9ca73-fb10-4916-bce9-d3dc4ea3bd04">
            <a:extLst>
              <a:ext uri="{FF2B5EF4-FFF2-40B4-BE49-F238E27FC236}">
                <a16:creationId xmlns:a16="http://schemas.microsoft.com/office/drawing/2014/main" id="{CE838583-2B30-4725-A9C1-9F6B3B5477F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GT"/>
          </a:p>
        </p:txBody>
      </p:sp>
      <p:pic>
        <p:nvPicPr>
          <p:cNvPr id="7" name="Imagen 6" descr="Imagen que contiene hierba, perro, exterior, animal&#10;&#10;Descripción generada con confianza muy alta">
            <a:extLst>
              <a:ext uri="{FF2B5EF4-FFF2-40B4-BE49-F238E27FC236}">
                <a16:creationId xmlns:a16="http://schemas.microsoft.com/office/drawing/2014/main" id="{2F211445-E6F6-40B6-BB03-86FC803AA659}"/>
              </a:ext>
            </a:extLst>
          </p:cNvPr>
          <p:cNvPicPr>
            <a:picLocks noChangeAspect="1"/>
          </p:cNvPicPr>
          <p:nvPr/>
        </p:nvPicPr>
        <p:blipFill>
          <a:blip r:embed="rId2"/>
          <a:stretch>
            <a:fillRect/>
          </a:stretch>
        </p:blipFill>
        <p:spPr>
          <a:xfrm>
            <a:off x="6248400" y="0"/>
            <a:ext cx="6922611" cy="6858000"/>
          </a:xfrm>
          <a:prstGeom prst="rect">
            <a:avLst/>
          </a:prstGeom>
        </p:spPr>
      </p:pic>
    </p:spTree>
    <p:extLst>
      <p:ext uri="{BB962C8B-B14F-4D97-AF65-F5344CB8AC3E}">
        <p14:creationId xmlns:p14="http://schemas.microsoft.com/office/powerpoint/2010/main" val="3598070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D6ED7F9-1B2D-4759-85E8-3CC7DEAC3ABC}"/>
              </a:ext>
            </a:extLst>
          </p:cNvPr>
          <p:cNvSpPr/>
          <p:nvPr/>
        </p:nvSpPr>
        <p:spPr>
          <a:xfrm rot="1608873">
            <a:off x="7106535" y="2807324"/>
            <a:ext cx="4704124" cy="3515223"/>
          </a:xfrm>
          <a:prstGeom prst="rect">
            <a:avLst/>
          </a:prstGeom>
          <a:solidFill>
            <a:srgbClr val="EBD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solidFill>
                <a:srgbClr val="EBD0F0"/>
              </a:solidFill>
            </a:endParaRPr>
          </a:p>
        </p:txBody>
      </p:sp>
      <p:sp>
        <p:nvSpPr>
          <p:cNvPr id="2" name="Título 1">
            <a:extLst>
              <a:ext uri="{FF2B5EF4-FFF2-40B4-BE49-F238E27FC236}">
                <a16:creationId xmlns:a16="http://schemas.microsoft.com/office/drawing/2014/main" id="{29294AA1-B5DC-47A8-9E91-FE0F95546273}"/>
              </a:ext>
            </a:extLst>
          </p:cNvPr>
          <p:cNvSpPr>
            <a:spLocks noGrp="1"/>
          </p:cNvSpPr>
          <p:nvPr>
            <p:ph type="title"/>
          </p:nvPr>
        </p:nvSpPr>
        <p:spPr>
          <a:xfrm>
            <a:off x="263382" y="910068"/>
            <a:ext cx="11844057" cy="1534459"/>
          </a:xfrm>
        </p:spPr>
        <p:txBody>
          <a:bodyPr>
            <a:normAutofit/>
          </a:bodyPr>
          <a:lstStyle/>
          <a:p>
            <a:r>
              <a:rPr lang="es-GT" sz="2800" u="sng" dirty="0">
                <a:solidFill>
                  <a:srgbClr val="EBD0F0"/>
                </a:solidFill>
                <a:latin typeface="Goudy Stout" panose="0202090407030B020401" pitchFamily="18" charset="0"/>
              </a:rPr>
              <a:t>Breve historia del pasado…. </a:t>
            </a:r>
          </a:p>
        </p:txBody>
      </p:sp>
      <p:sp>
        <p:nvSpPr>
          <p:cNvPr id="3" name="Marcador de contenido 2">
            <a:extLst>
              <a:ext uri="{FF2B5EF4-FFF2-40B4-BE49-F238E27FC236}">
                <a16:creationId xmlns:a16="http://schemas.microsoft.com/office/drawing/2014/main" id="{4071E267-75D5-4260-8FB4-2461D4A3E393}"/>
              </a:ext>
            </a:extLst>
          </p:cNvPr>
          <p:cNvSpPr>
            <a:spLocks noGrp="1"/>
          </p:cNvSpPr>
          <p:nvPr>
            <p:ph idx="1"/>
          </p:nvPr>
        </p:nvSpPr>
        <p:spPr>
          <a:xfrm>
            <a:off x="263382" y="1503366"/>
            <a:ext cx="6546371" cy="5354634"/>
          </a:xfrm>
        </p:spPr>
        <p:txBody>
          <a:bodyPr/>
          <a:lstStyle/>
          <a:p>
            <a:pPr marL="0" indent="0">
              <a:buNone/>
            </a:pPr>
            <a:r>
              <a:rPr lang="es-GT" sz="2800" dirty="0">
                <a:solidFill>
                  <a:srgbClr val="EBD0F0"/>
                </a:solidFill>
                <a:latin typeface="Copperplate Gothic Bold" panose="020E0705020206020404" pitchFamily="34" charset="0"/>
              </a:rPr>
              <a:t>Antes del internet todo el mundo trabaja en alta resolución</a:t>
            </a:r>
          </a:p>
          <a:p>
            <a:pPr>
              <a:buFont typeface="Wingdings" panose="05000000000000000000" pitchFamily="2" charset="2"/>
              <a:buChar char="q"/>
            </a:pPr>
            <a:r>
              <a:rPr lang="es-GT" dirty="0"/>
              <a:t>Utilizar formatos de archivos comprimidos era casi una necesidad de transporte ya que los dispositivos no eran muy amplios en memoria.</a:t>
            </a:r>
          </a:p>
          <a:p>
            <a:pPr marL="0" indent="0">
              <a:buNone/>
            </a:pPr>
            <a:r>
              <a:rPr lang="es-GT" sz="2400" dirty="0">
                <a:solidFill>
                  <a:schemeClr val="accent1">
                    <a:lumMod val="40000"/>
                    <a:lumOff val="60000"/>
                  </a:schemeClr>
                </a:solidFill>
                <a:latin typeface="Copperplate Gothic Bold" panose="020E0705020206020404" pitchFamily="34" charset="0"/>
              </a:rPr>
              <a:t>Con la aparición de la web </a:t>
            </a:r>
          </a:p>
          <a:p>
            <a:pPr>
              <a:buFont typeface="Wingdings" panose="05000000000000000000" pitchFamily="2" charset="2"/>
              <a:buChar char="q"/>
            </a:pPr>
            <a:r>
              <a:rPr lang="es-GT" dirty="0"/>
              <a:t>era necesario poder utilizar imágenes sin la pesada carga de memoria de alta resolución para imprenta y poder transmitirlos con conexiones.</a:t>
            </a:r>
          </a:p>
          <a:p>
            <a:pPr marL="0" indent="0">
              <a:buNone/>
            </a:pPr>
            <a:endParaRPr lang="es-GT" dirty="0"/>
          </a:p>
        </p:txBody>
      </p:sp>
      <p:pic>
        <p:nvPicPr>
          <p:cNvPr id="5" name="Imagen 4" descr="Imagen que contiene texto&#10;&#10;Descripción generada con confianza alta">
            <a:extLst>
              <a:ext uri="{FF2B5EF4-FFF2-40B4-BE49-F238E27FC236}">
                <a16:creationId xmlns:a16="http://schemas.microsoft.com/office/drawing/2014/main" id="{A2D44C76-D0FA-45C6-BA66-0808C9E836AB}"/>
              </a:ext>
            </a:extLst>
          </p:cNvPr>
          <p:cNvPicPr>
            <a:picLocks noChangeAspect="1"/>
          </p:cNvPicPr>
          <p:nvPr/>
        </p:nvPicPr>
        <p:blipFill>
          <a:blip r:embed="rId2"/>
          <a:stretch>
            <a:fillRect/>
          </a:stretch>
        </p:blipFill>
        <p:spPr>
          <a:xfrm>
            <a:off x="6929739" y="2490882"/>
            <a:ext cx="4915785" cy="3379602"/>
          </a:xfrm>
          <a:prstGeom prst="rect">
            <a:avLst/>
          </a:prstGeom>
        </p:spPr>
      </p:pic>
      <p:sp>
        <p:nvSpPr>
          <p:cNvPr id="7" name="CuadroTexto 6">
            <a:extLst>
              <a:ext uri="{FF2B5EF4-FFF2-40B4-BE49-F238E27FC236}">
                <a16:creationId xmlns:a16="http://schemas.microsoft.com/office/drawing/2014/main" id="{408BE93D-9EE6-4295-82B8-34384E506079}"/>
              </a:ext>
            </a:extLst>
          </p:cNvPr>
          <p:cNvSpPr txBox="1"/>
          <p:nvPr/>
        </p:nvSpPr>
        <p:spPr>
          <a:xfrm>
            <a:off x="2800136" y="56816"/>
            <a:ext cx="6285926" cy="1446550"/>
          </a:xfrm>
          <a:prstGeom prst="rect">
            <a:avLst/>
          </a:prstGeom>
          <a:noFill/>
        </p:spPr>
        <p:txBody>
          <a:bodyPr wrap="square" rtlCol="0">
            <a:spAutoFit/>
          </a:bodyPr>
          <a:lstStyle/>
          <a:p>
            <a:r>
              <a:rPr lang="es-GT" sz="8800" dirty="0">
                <a:latin typeface="Goudy Stout" panose="0202090407030B020401" pitchFamily="18" charset="0"/>
              </a:rPr>
              <a:t>MUY</a:t>
            </a:r>
          </a:p>
        </p:txBody>
      </p:sp>
    </p:spTree>
    <p:extLst>
      <p:ext uri="{BB962C8B-B14F-4D97-AF65-F5344CB8AC3E}">
        <p14:creationId xmlns:p14="http://schemas.microsoft.com/office/powerpoint/2010/main" val="2751513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87AB1-9C8F-48FE-AB52-BD0A303AF357}"/>
              </a:ext>
            </a:extLst>
          </p:cNvPr>
          <p:cNvSpPr>
            <a:spLocks noGrp="1"/>
          </p:cNvSpPr>
          <p:nvPr>
            <p:ph type="title"/>
          </p:nvPr>
        </p:nvSpPr>
        <p:spPr>
          <a:xfrm>
            <a:off x="88452" y="-400120"/>
            <a:ext cx="6923478" cy="1037316"/>
          </a:xfrm>
        </p:spPr>
        <p:txBody>
          <a:bodyPr/>
          <a:lstStyle/>
          <a:p>
            <a:r>
              <a:rPr lang="es-GT" b="1" u="sng" dirty="0" err="1">
                <a:solidFill>
                  <a:srgbClr val="EBD0F0"/>
                </a:solidFill>
                <a:latin typeface="Berlin Sans FB Demi" panose="020E0802020502020306" pitchFamily="34" charset="0"/>
              </a:rPr>
              <a:t>Joint</a:t>
            </a:r>
            <a:r>
              <a:rPr lang="es-GT" b="1" u="sng" dirty="0">
                <a:solidFill>
                  <a:srgbClr val="EBD0F0"/>
                </a:solidFill>
                <a:latin typeface="Berlin Sans FB Demi" panose="020E0802020502020306" pitchFamily="34" charset="0"/>
              </a:rPr>
              <a:t> </a:t>
            </a:r>
            <a:r>
              <a:rPr lang="es-GT" b="1" u="sng" dirty="0" err="1">
                <a:solidFill>
                  <a:srgbClr val="EBD0F0"/>
                </a:solidFill>
                <a:latin typeface="Berlin Sans FB Demi" panose="020E0802020502020306" pitchFamily="34" charset="0"/>
              </a:rPr>
              <a:t>Photographic</a:t>
            </a:r>
            <a:r>
              <a:rPr lang="es-GT" b="1" u="sng" dirty="0">
                <a:solidFill>
                  <a:srgbClr val="EBD0F0"/>
                </a:solidFill>
                <a:latin typeface="Berlin Sans FB Demi" panose="020E0802020502020306" pitchFamily="34" charset="0"/>
              </a:rPr>
              <a:t> </a:t>
            </a:r>
            <a:r>
              <a:rPr lang="es-GT" b="1" u="sng" dirty="0" err="1">
                <a:solidFill>
                  <a:srgbClr val="EBD0F0"/>
                </a:solidFill>
                <a:latin typeface="Berlin Sans FB Demi" panose="020E0802020502020306" pitchFamily="34" charset="0"/>
              </a:rPr>
              <a:t>Experts</a:t>
            </a:r>
            <a:r>
              <a:rPr lang="es-GT" b="1" u="sng" dirty="0">
                <a:solidFill>
                  <a:srgbClr val="EBD0F0"/>
                </a:solidFill>
                <a:latin typeface="Berlin Sans FB Demi" panose="020E0802020502020306" pitchFamily="34" charset="0"/>
              </a:rPr>
              <a:t> </a:t>
            </a:r>
            <a:r>
              <a:rPr lang="es-GT" b="1" u="sng" dirty="0" err="1">
                <a:solidFill>
                  <a:srgbClr val="EBD0F0"/>
                </a:solidFill>
                <a:latin typeface="Berlin Sans FB Demi" panose="020E0802020502020306" pitchFamily="34" charset="0"/>
              </a:rPr>
              <a:t>Group</a:t>
            </a:r>
            <a:endParaRPr lang="es-GT" u="sng" dirty="0">
              <a:solidFill>
                <a:srgbClr val="EBD0F0"/>
              </a:solidFill>
              <a:latin typeface="Berlin Sans FB Demi" panose="020E0802020502020306" pitchFamily="34" charset="0"/>
            </a:endParaRPr>
          </a:p>
        </p:txBody>
      </p:sp>
      <p:sp>
        <p:nvSpPr>
          <p:cNvPr id="4" name="Marcador de texto 3">
            <a:extLst>
              <a:ext uri="{FF2B5EF4-FFF2-40B4-BE49-F238E27FC236}">
                <a16:creationId xmlns:a16="http://schemas.microsoft.com/office/drawing/2014/main" id="{AC2ED7AA-DB21-4CAA-9330-827D9AB7C615}"/>
              </a:ext>
            </a:extLst>
          </p:cNvPr>
          <p:cNvSpPr>
            <a:spLocks noGrp="1"/>
          </p:cNvSpPr>
          <p:nvPr>
            <p:ph type="body" sz="half" idx="2"/>
          </p:nvPr>
        </p:nvSpPr>
        <p:spPr>
          <a:xfrm>
            <a:off x="6898034" y="6177212"/>
            <a:ext cx="6164653" cy="1828800"/>
          </a:xfrm>
        </p:spPr>
        <p:txBody>
          <a:bodyPr/>
          <a:lstStyle/>
          <a:p>
            <a:r>
              <a:rPr lang="es-GT" dirty="0"/>
              <a:t>https://graffica.info/tiff-jpeg-gif-png-formatos-archivos/</a:t>
            </a:r>
          </a:p>
        </p:txBody>
      </p:sp>
      <p:pic>
        <p:nvPicPr>
          <p:cNvPr id="10" name="Imagen 9" descr="Imagen que contiene texto&#10;&#10;Descripción generada con confianza muy alta">
            <a:extLst>
              <a:ext uri="{FF2B5EF4-FFF2-40B4-BE49-F238E27FC236}">
                <a16:creationId xmlns:a16="http://schemas.microsoft.com/office/drawing/2014/main" id="{2C641A15-B577-42B9-8E99-6D0CBF3CC1F1}"/>
              </a:ext>
            </a:extLst>
          </p:cNvPr>
          <p:cNvPicPr>
            <a:picLocks noChangeAspect="1"/>
          </p:cNvPicPr>
          <p:nvPr/>
        </p:nvPicPr>
        <p:blipFill>
          <a:blip r:embed="rId2"/>
          <a:stretch>
            <a:fillRect/>
          </a:stretch>
        </p:blipFill>
        <p:spPr>
          <a:xfrm>
            <a:off x="8031747" y="-237560"/>
            <a:ext cx="3968961" cy="4008103"/>
          </a:xfrm>
          <a:prstGeom prst="rect">
            <a:avLst/>
          </a:prstGeom>
        </p:spPr>
      </p:pic>
      <p:pic>
        <p:nvPicPr>
          <p:cNvPr id="12" name="Imagen 11" descr="Imagen que contiene cielo, exterior&#10;&#10;Descripción generada con confianza alta">
            <a:extLst>
              <a:ext uri="{FF2B5EF4-FFF2-40B4-BE49-F238E27FC236}">
                <a16:creationId xmlns:a16="http://schemas.microsoft.com/office/drawing/2014/main" id="{30CA65C0-76AF-4C81-98D2-AA79DD23CD43}"/>
              </a:ext>
            </a:extLst>
          </p:cNvPr>
          <p:cNvPicPr>
            <a:picLocks noChangeAspect="1"/>
          </p:cNvPicPr>
          <p:nvPr/>
        </p:nvPicPr>
        <p:blipFill>
          <a:blip r:embed="rId3"/>
          <a:stretch>
            <a:fillRect/>
          </a:stretch>
        </p:blipFill>
        <p:spPr>
          <a:xfrm>
            <a:off x="7775514" y="3706026"/>
            <a:ext cx="2084114" cy="1939571"/>
          </a:xfrm>
          <a:prstGeom prst="rect">
            <a:avLst/>
          </a:prstGeom>
        </p:spPr>
      </p:pic>
      <p:pic>
        <p:nvPicPr>
          <p:cNvPr id="14" name="Imagen 13">
            <a:extLst>
              <a:ext uri="{FF2B5EF4-FFF2-40B4-BE49-F238E27FC236}">
                <a16:creationId xmlns:a16="http://schemas.microsoft.com/office/drawing/2014/main" id="{6B7C0113-1D0A-4B69-8906-51B9BD5B78C0}"/>
              </a:ext>
            </a:extLst>
          </p:cNvPr>
          <p:cNvPicPr>
            <a:picLocks noChangeAspect="1"/>
          </p:cNvPicPr>
          <p:nvPr/>
        </p:nvPicPr>
        <p:blipFill>
          <a:blip r:embed="rId4"/>
          <a:stretch>
            <a:fillRect/>
          </a:stretch>
        </p:blipFill>
        <p:spPr>
          <a:xfrm>
            <a:off x="10016228" y="3706026"/>
            <a:ext cx="2024470" cy="1939572"/>
          </a:xfrm>
          <a:prstGeom prst="rect">
            <a:avLst/>
          </a:prstGeom>
        </p:spPr>
      </p:pic>
      <p:sp>
        <p:nvSpPr>
          <p:cNvPr id="15" name="CuadroTexto 14">
            <a:extLst>
              <a:ext uri="{FF2B5EF4-FFF2-40B4-BE49-F238E27FC236}">
                <a16:creationId xmlns:a16="http://schemas.microsoft.com/office/drawing/2014/main" id="{2118985D-3023-410B-898C-1F95E043E66E}"/>
              </a:ext>
            </a:extLst>
          </p:cNvPr>
          <p:cNvSpPr txBox="1"/>
          <p:nvPr/>
        </p:nvSpPr>
        <p:spPr>
          <a:xfrm>
            <a:off x="154504" y="637196"/>
            <a:ext cx="6791373" cy="2031325"/>
          </a:xfrm>
          <a:prstGeom prst="rect">
            <a:avLst/>
          </a:prstGeom>
          <a:noFill/>
          <a:ln w="38100">
            <a:solidFill>
              <a:schemeClr val="accent1">
                <a:lumMod val="60000"/>
                <a:lumOff val="40000"/>
              </a:schemeClr>
            </a:solidFill>
          </a:ln>
        </p:spPr>
        <p:txBody>
          <a:bodyPr wrap="square" rtlCol="0">
            <a:spAutoFit/>
          </a:bodyPr>
          <a:lstStyle/>
          <a:p>
            <a:r>
              <a:rPr lang="es-GT" dirty="0"/>
              <a:t>En el formato JPEG cuando guardamos una imagen el algoritmo hace un rastreo de cada línea de píxeles y toma decisiones al respecto. Cuando encuentra en una línea dos píxeles contiguos muy parecidos en sus valores de colorimetría decide qué píxel se guardará y cuál eliminará. Cuando la imagen se abra de nuevo, aquel píxel que era muy similar al otro ya no estará y se colocará en su lugar solo otro píxel ‘inventado’ o igual al que estaba a su lado en la imagen original.</a:t>
            </a:r>
          </a:p>
        </p:txBody>
      </p:sp>
      <p:pic>
        <p:nvPicPr>
          <p:cNvPr id="17" name="Imagen 16">
            <a:extLst>
              <a:ext uri="{FF2B5EF4-FFF2-40B4-BE49-F238E27FC236}">
                <a16:creationId xmlns:a16="http://schemas.microsoft.com/office/drawing/2014/main" id="{E850E8EB-B1DA-4900-A4D4-B7A2045EFC1D}"/>
              </a:ext>
            </a:extLst>
          </p:cNvPr>
          <p:cNvPicPr>
            <a:picLocks noChangeAspect="1"/>
          </p:cNvPicPr>
          <p:nvPr/>
        </p:nvPicPr>
        <p:blipFill>
          <a:blip r:embed="rId5"/>
          <a:stretch>
            <a:fillRect/>
          </a:stretch>
        </p:blipFill>
        <p:spPr>
          <a:xfrm>
            <a:off x="88452" y="2727672"/>
            <a:ext cx="2994775" cy="2085741"/>
          </a:xfrm>
          <a:prstGeom prst="rect">
            <a:avLst/>
          </a:prstGeom>
        </p:spPr>
      </p:pic>
      <p:pic>
        <p:nvPicPr>
          <p:cNvPr id="18" name="Imagen 17">
            <a:extLst>
              <a:ext uri="{FF2B5EF4-FFF2-40B4-BE49-F238E27FC236}">
                <a16:creationId xmlns:a16="http://schemas.microsoft.com/office/drawing/2014/main" id="{9E150B1B-E0B4-428E-B9B4-AD247ED7A7E7}"/>
              </a:ext>
            </a:extLst>
          </p:cNvPr>
          <p:cNvPicPr>
            <a:picLocks noChangeAspect="1"/>
          </p:cNvPicPr>
          <p:nvPr/>
        </p:nvPicPr>
        <p:blipFill rotWithShape="1">
          <a:blip r:embed="rId6"/>
          <a:srcRect b="8602"/>
          <a:stretch/>
        </p:blipFill>
        <p:spPr>
          <a:xfrm>
            <a:off x="3261973" y="2720197"/>
            <a:ext cx="3038334" cy="2124415"/>
          </a:xfrm>
          <a:prstGeom prst="rect">
            <a:avLst/>
          </a:prstGeom>
        </p:spPr>
      </p:pic>
      <p:pic>
        <p:nvPicPr>
          <p:cNvPr id="19" name="Imagen 18">
            <a:extLst>
              <a:ext uri="{FF2B5EF4-FFF2-40B4-BE49-F238E27FC236}">
                <a16:creationId xmlns:a16="http://schemas.microsoft.com/office/drawing/2014/main" id="{85C63450-E93E-4BD7-835E-11A4DF6F3CEF}"/>
              </a:ext>
            </a:extLst>
          </p:cNvPr>
          <p:cNvPicPr>
            <a:picLocks noChangeAspect="1"/>
          </p:cNvPicPr>
          <p:nvPr/>
        </p:nvPicPr>
        <p:blipFill>
          <a:blip r:embed="rId7"/>
          <a:stretch>
            <a:fillRect/>
          </a:stretch>
        </p:blipFill>
        <p:spPr>
          <a:xfrm>
            <a:off x="1972919" y="4844612"/>
            <a:ext cx="2936187" cy="2059277"/>
          </a:xfrm>
          <a:prstGeom prst="rect">
            <a:avLst/>
          </a:prstGeom>
        </p:spPr>
      </p:pic>
    </p:spTree>
    <p:extLst>
      <p:ext uri="{BB962C8B-B14F-4D97-AF65-F5344CB8AC3E}">
        <p14:creationId xmlns:p14="http://schemas.microsoft.com/office/powerpoint/2010/main" val="653094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6A9305-21DD-47B3-B310-6551DC71AD53}"/>
              </a:ext>
            </a:extLst>
          </p:cNvPr>
          <p:cNvSpPr>
            <a:spLocks noGrp="1"/>
          </p:cNvSpPr>
          <p:nvPr>
            <p:ph type="title"/>
          </p:nvPr>
        </p:nvSpPr>
        <p:spPr>
          <a:xfrm>
            <a:off x="2403173" y="-344624"/>
            <a:ext cx="10999715" cy="1371600"/>
          </a:xfrm>
        </p:spPr>
        <p:txBody>
          <a:bodyPr>
            <a:noAutofit/>
          </a:bodyPr>
          <a:lstStyle/>
          <a:p>
            <a:r>
              <a:rPr lang="es-GT" sz="4800" dirty="0">
                <a:latin typeface="Goudy Stout" panose="0202090407030B020401" pitchFamily="18" charset="0"/>
              </a:rPr>
              <a:t>algoritmo</a:t>
            </a:r>
          </a:p>
        </p:txBody>
      </p:sp>
      <p:sp>
        <p:nvSpPr>
          <p:cNvPr id="4" name="Marcador de texto 3">
            <a:extLst>
              <a:ext uri="{FF2B5EF4-FFF2-40B4-BE49-F238E27FC236}">
                <a16:creationId xmlns:a16="http://schemas.microsoft.com/office/drawing/2014/main" id="{D9E996B1-F28D-4834-834A-6EAD4B35DB85}"/>
              </a:ext>
            </a:extLst>
          </p:cNvPr>
          <p:cNvSpPr>
            <a:spLocks noGrp="1"/>
          </p:cNvSpPr>
          <p:nvPr>
            <p:ph type="body" sz="half" idx="2"/>
          </p:nvPr>
        </p:nvSpPr>
        <p:spPr>
          <a:xfrm>
            <a:off x="4266928" y="895767"/>
            <a:ext cx="6164653" cy="1828800"/>
          </a:xfrm>
        </p:spPr>
        <p:txBody>
          <a:bodyPr/>
          <a:lstStyle/>
          <a:p>
            <a:r>
              <a:rPr lang="es-GT" dirty="0">
                <a:solidFill>
                  <a:srgbClr val="EBD0F0"/>
                </a:solidFill>
                <a:latin typeface="Goudy Stout" panose="0202090407030B020401" pitchFamily="18" charset="0"/>
              </a:rPr>
              <a:t>Explicación</a:t>
            </a:r>
            <a:r>
              <a:rPr lang="es-GT" dirty="0"/>
              <a:t> </a:t>
            </a:r>
          </a:p>
        </p:txBody>
      </p:sp>
      <p:sp>
        <p:nvSpPr>
          <p:cNvPr id="5" name="Rectángulo 4">
            <a:extLst>
              <a:ext uri="{FF2B5EF4-FFF2-40B4-BE49-F238E27FC236}">
                <a16:creationId xmlns:a16="http://schemas.microsoft.com/office/drawing/2014/main" id="{55102EFC-C55E-4470-9CBB-0B967622679C}"/>
              </a:ext>
            </a:extLst>
          </p:cNvPr>
          <p:cNvSpPr/>
          <p:nvPr/>
        </p:nvSpPr>
        <p:spPr>
          <a:xfrm>
            <a:off x="465816" y="1591654"/>
            <a:ext cx="5630184" cy="5200567"/>
          </a:xfrm>
          <a:prstGeom prst="rect">
            <a:avLst/>
          </a:prstGeom>
          <a:noFill/>
          <a:ln w="762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6" name="CuadroTexto 5">
            <a:extLst>
              <a:ext uri="{FF2B5EF4-FFF2-40B4-BE49-F238E27FC236}">
                <a16:creationId xmlns:a16="http://schemas.microsoft.com/office/drawing/2014/main" id="{CC81284B-FCBF-4DB6-9750-BDAAC91EAB7E}"/>
              </a:ext>
            </a:extLst>
          </p:cNvPr>
          <p:cNvSpPr txBox="1"/>
          <p:nvPr/>
        </p:nvSpPr>
        <p:spPr>
          <a:xfrm>
            <a:off x="595192" y="1662514"/>
            <a:ext cx="4008827" cy="369332"/>
          </a:xfrm>
          <a:prstGeom prst="rect">
            <a:avLst/>
          </a:prstGeom>
          <a:noFill/>
        </p:spPr>
        <p:txBody>
          <a:bodyPr wrap="square" rtlCol="0">
            <a:spAutoFit/>
          </a:bodyPr>
          <a:lstStyle/>
          <a:p>
            <a:r>
              <a:rPr lang="es-GT" u="sng" dirty="0">
                <a:solidFill>
                  <a:srgbClr val="EBD0F0"/>
                </a:solidFill>
                <a:latin typeface="Goudy Stout" panose="0202090407030B020401" pitchFamily="18" charset="0"/>
              </a:rPr>
              <a:t>preprocessing</a:t>
            </a:r>
          </a:p>
        </p:txBody>
      </p:sp>
      <p:sp>
        <p:nvSpPr>
          <p:cNvPr id="7" name="CuadroTexto 6">
            <a:extLst>
              <a:ext uri="{FF2B5EF4-FFF2-40B4-BE49-F238E27FC236}">
                <a16:creationId xmlns:a16="http://schemas.microsoft.com/office/drawing/2014/main" id="{B4310CE4-C0F2-4AE7-9242-B1BE65B1887E}"/>
              </a:ext>
            </a:extLst>
          </p:cNvPr>
          <p:cNvSpPr txBox="1"/>
          <p:nvPr/>
        </p:nvSpPr>
        <p:spPr>
          <a:xfrm>
            <a:off x="595192" y="2109881"/>
            <a:ext cx="4378220" cy="1815882"/>
          </a:xfrm>
          <a:prstGeom prst="rect">
            <a:avLst/>
          </a:prstGeom>
          <a:noFill/>
        </p:spPr>
        <p:txBody>
          <a:bodyPr wrap="square" rtlCol="0">
            <a:spAutoFit/>
          </a:bodyPr>
          <a:lstStyle/>
          <a:p>
            <a:r>
              <a:rPr lang="es-GT" sz="1600" dirty="0"/>
              <a:t>Para comprimir una imagen jpeg en una imagen a color:</a:t>
            </a:r>
          </a:p>
          <a:p>
            <a:pPr marL="342900" indent="-342900">
              <a:buAutoNum type="arabicPeriod"/>
            </a:pPr>
            <a:r>
              <a:rPr lang="es-GT" sz="1600" dirty="0"/>
              <a:t>Convertir rojo, verde , azul channel a YCbCr space.</a:t>
            </a:r>
          </a:p>
          <a:p>
            <a:pPr marL="342900" indent="-342900">
              <a:buAutoNum type="arabicPeriod"/>
            </a:pPr>
            <a:r>
              <a:rPr lang="es-GT" sz="1600" dirty="0"/>
              <a:t>Todo lo que hagamos en la escala de grises Y, </a:t>
            </a:r>
            <a:r>
              <a:rPr lang="es-GT" sz="1600" dirty="0" err="1"/>
              <a:t>Cb</a:t>
            </a:r>
            <a:r>
              <a:rPr lang="es-GT" sz="1600" dirty="0"/>
              <a:t> y Cr. </a:t>
            </a:r>
          </a:p>
          <a:p>
            <a:pPr marL="342900" indent="-342900">
              <a:buAutoNum type="arabicPeriod"/>
            </a:pPr>
            <a:r>
              <a:rPr lang="es-GT" sz="1600" dirty="0"/>
              <a:t>Se parte la imagen en bloques 8x8 pixeles</a:t>
            </a:r>
          </a:p>
        </p:txBody>
      </p:sp>
      <p:sp>
        <p:nvSpPr>
          <p:cNvPr id="8" name="CuadroTexto 7">
            <a:extLst>
              <a:ext uri="{FF2B5EF4-FFF2-40B4-BE49-F238E27FC236}">
                <a16:creationId xmlns:a16="http://schemas.microsoft.com/office/drawing/2014/main" id="{92D9D52E-08A9-47FA-81A3-6B7CEAEC35C7}"/>
              </a:ext>
            </a:extLst>
          </p:cNvPr>
          <p:cNvSpPr txBox="1"/>
          <p:nvPr/>
        </p:nvSpPr>
        <p:spPr>
          <a:xfrm>
            <a:off x="6109495" y="6216561"/>
            <a:ext cx="6341405" cy="646331"/>
          </a:xfrm>
          <a:prstGeom prst="rect">
            <a:avLst/>
          </a:prstGeom>
          <a:noFill/>
        </p:spPr>
        <p:txBody>
          <a:bodyPr wrap="square" rtlCol="0">
            <a:spAutoFit/>
          </a:bodyPr>
          <a:lstStyle/>
          <a:p>
            <a:pPr algn="r"/>
            <a:r>
              <a:rPr lang="es-GT" dirty="0"/>
              <a:t>YCbCr es una familia de espacios de color utilizados como parte de la paleta de color en video y fotografía digital </a:t>
            </a:r>
          </a:p>
        </p:txBody>
      </p:sp>
      <p:sp>
        <p:nvSpPr>
          <p:cNvPr id="9" name="Rectángulo 8">
            <a:extLst>
              <a:ext uri="{FF2B5EF4-FFF2-40B4-BE49-F238E27FC236}">
                <a16:creationId xmlns:a16="http://schemas.microsoft.com/office/drawing/2014/main" id="{FF230309-D348-4D50-A219-078A011B370A}"/>
              </a:ext>
            </a:extLst>
          </p:cNvPr>
          <p:cNvSpPr/>
          <p:nvPr/>
        </p:nvSpPr>
        <p:spPr>
          <a:xfrm>
            <a:off x="6405477" y="1591654"/>
            <a:ext cx="5630184" cy="4494254"/>
          </a:xfrm>
          <a:prstGeom prst="rect">
            <a:avLst/>
          </a:prstGeom>
          <a:noFill/>
          <a:ln w="762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pic>
        <p:nvPicPr>
          <p:cNvPr id="11" name="Imagen 10" descr="Imagen que contiene automóvil, edificio, interior, gato&#10;&#10;Descripción generada con confianza alta">
            <a:extLst>
              <a:ext uri="{FF2B5EF4-FFF2-40B4-BE49-F238E27FC236}">
                <a16:creationId xmlns:a16="http://schemas.microsoft.com/office/drawing/2014/main" id="{18E5AD92-50D1-4082-80BC-2301128105C4}"/>
              </a:ext>
            </a:extLst>
          </p:cNvPr>
          <p:cNvPicPr>
            <a:picLocks noChangeAspect="1"/>
          </p:cNvPicPr>
          <p:nvPr/>
        </p:nvPicPr>
        <p:blipFill>
          <a:blip r:embed="rId2"/>
          <a:stretch>
            <a:fillRect/>
          </a:stretch>
        </p:blipFill>
        <p:spPr>
          <a:xfrm>
            <a:off x="595192" y="3925763"/>
            <a:ext cx="2419350" cy="1619250"/>
          </a:xfrm>
          <a:prstGeom prst="rect">
            <a:avLst/>
          </a:prstGeom>
        </p:spPr>
      </p:pic>
      <p:sp>
        <p:nvSpPr>
          <p:cNvPr id="12" name="CuadroTexto 11">
            <a:extLst>
              <a:ext uri="{FF2B5EF4-FFF2-40B4-BE49-F238E27FC236}">
                <a16:creationId xmlns:a16="http://schemas.microsoft.com/office/drawing/2014/main" id="{3E30217F-AC17-492C-86A4-F01BB6420D22}"/>
              </a:ext>
            </a:extLst>
          </p:cNvPr>
          <p:cNvSpPr txBox="1"/>
          <p:nvPr/>
        </p:nvSpPr>
        <p:spPr>
          <a:xfrm>
            <a:off x="479311" y="5527910"/>
            <a:ext cx="2941295" cy="369332"/>
          </a:xfrm>
          <a:prstGeom prst="rect">
            <a:avLst/>
          </a:prstGeom>
          <a:noFill/>
        </p:spPr>
        <p:txBody>
          <a:bodyPr wrap="square" rtlCol="0">
            <a:spAutoFit/>
          </a:bodyPr>
          <a:lstStyle/>
          <a:p>
            <a:r>
              <a:rPr lang="es-GT" dirty="0">
                <a:solidFill>
                  <a:srgbClr val="EBD0F0"/>
                </a:solidFill>
              </a:rPr>
              <a:t>160 x 240 = 8*20 x 8*30</a:t>
            </a:r>
          </a:p>
        </p:txBody>
      </p:sp>
      <p:pic>
        <p:nvPicPr>
          <p:cNvPr id="13" name="Imagen 12">
            <a:extLst>
              <a:ext uri="{FF2B5EF4-FFF2-40B4-BE49-F238E27FC236}">
                <a16:creationId xmlns:a16="http://schemas.microsoft.com/office/drawing/2014/main" id="{2D020E71-8369-467D-801C-8B40BE970CEB}"/>
              </a:ext>
            </a:extLst>
          </p:cNvPr>
          <p:cNvPicPr>
            <a:picLocks noChangeAspect="1"/>
          </p:cNvPicPr>
          <p:nvPr/>
        </p:nvPicPr>
        <p:blipFill>
          <a:blip r:embed="rId3"/>
          <a:stretch>
            <a:fillRect/>
          </a:stretch>
        </p:blipFill>
        <p:spPr>
          <a:xfrm>
            <a:off x="3130422" y="3967744"/>
            <a:ext cx="2612351" cy="1619250"/>
          </a:xfrm>
          <a:prstGeom prst="rect">
            <a:avLst/>
          </a:prstGeom>
        </p:spPr>
      </p:pic>
      <p:sp>
        <p:nvSpPr>
          <p:cNvPr id="14" name="CuadroTexto 13">
            <a:extLst>
              <a:ext uri="{FF2B5EF4-FFF2-40B4-BE49-F238E27FC236}">
                <a16:creationId xmlns:a16="http://schemas.microsoft.com/office/drawing/2014/main" id="{82C1F797-AE18-42B0-BCD6-DAF23E4B645E}"/>
              </a:ext>
            </a:extLst>
          </p:cNvPr>
          <p:cNvSpPr txBox="1"/>
          <p:nvPr/>
        </p:nvSpPr>
        <p:spPr>
          <a:xfrm>
            <a:off x="479311" y="6034157"/>
            <a:ext cx="6341405" cy="615553"/>
          </a:xfrm>
          <a:prstGeom prst="rect">
            <a:avLst/>
          </a:prstGeom>
          <a:noFill/>
        </p:spPr>
        <p:txBody>
          <a:bodyPr wrap="square" rtlCol="0">
            <a:spAutoFit/>
          </a:bodyPr>
          <a:lstStyle/>
          <a:p>
            <a:r>
              <a:rPr lang="en-US" sz="1600" dirty="0"/>
              <a:t>4. La ultima </a:t>
            </a:r>
            <a:r>
              <a:rPr lang="en-US" sz="1600" dirty="0" err="1"/>
              <a:t>parte</a:t>
            </a:r>
            <a:r>
              <a:rPr lang="en-US" sz="1600" dirty="0"/>
              <a:t> </a:t>
            </a:r>
            <a:r>
              <a:rPr lang="en-US" sz="1600" dirty="0" err="1"/>
              <a:t>es</a:t>
            </a:r>
            <a:r>
              <a:rPr lang="en-US" sz="1600" dirty="0"/>
              <a:t> </a:t>
            </a:r>
            <a:r>
              <a:rPr lang="en-US" sz="1600" dirty="0" err="1"/>
              <a:t>restar</a:t>
            </a:r>
            <a:r>
              <a:rPr lang="en-US" sz="1600" dirty="0"/>
              <a:t> 127 de </a:t>
            </a:r>
            <a:r>
              <a:rPr lang="en-US" sz="1600" dirty="0" err="1"/>
              <a:t>cada</a:t>
            </a:r>
            <a:r>
              <a:rPr lang="en-US" sz="1600" dirty="0"/>
              <a:t> pixel de </a:t>
            </a:r>
            <a:r>
              <a:rPr lang="en-US" sz="1600" dirty="0" err="1"/>
              <a:t>cada</a:t>
            </a:r>
            <a:r>
              <a:rPr lang="en-US" sz="1600" dirty="0"/>
              <a:t> </a:t>
            </a:r>
            <a:r>
              <a:rPr lang="en-US" sz="1600" dirty="0" err="1"/>
              <a:t>bloque</a:t>
            </a:r>
            <a:r>
              <a:rPr lang="en-US" sz="1600" dirty="0"/>
              <a:t>. </a:t>
            </a:r>
          </a:p>
          <a:p>
            <a:endParaRPr lang="en-US" dirty="0"/>
          </a:p>
        </p:txBody>
      </p:sp>
      <p:pic>
        <p:nvPicPr>
          <p:cNvPr id="16" name="Imagen 15">
            <a:extLst>
              <a:ext uri="{FF2B5EF4-FFF2-40B4-BE49-F238E27FC236}">
                <a16:creationId xmlns:a16="http://schemas.microsoft.com/office/drawing/2014/main" id="{37DA85B2-EAD5-495B-BD1A-87F6FBACBCFB}"/>
              </a:ext>
            </a:extLst>
          </p:cNvPr>
          <p:cNvPicPr>
            <a:picLocks noChangeAspect="1"/>
          </p:cNvPicPr>
          <p:nvPr/>
        </p:nvPicPr>
        <p:blipFill>
          <a:blip r:embed="rId4"/>
          <a:stretch>
            <a:fillRect/>
          </a:stretch>
        </p:blipFill>
        <p:spPr>
          <a:xfrm>
            <a:off x="4845528" y="2724567"/>
            <a:ext cx="1170209" cy="1170209"/>
          </a:xfrm>
          <a:prstGeom prst="rect">
            <a:avLst/>
          </a:prstGeom>
        </p:spPr>
      </p:pic>
      <p:sp>
        <p:nvSpPr>
          <p:cNvPr id="17" name="CuadroTexto 16">
            <a:extLst>
              <a:ext uri="{FF2B5EF4-FFF2-40B4-BE49-F238E27FC236}">
                <a16:creationId xmlns:a16="http://schemas.microsoft.com/office/drawing/2014/main" id="{5D609857-6C48-49E6-A083-C12343EE784F}"/>
              </a:ext>
            </a:extLst>
          </p:cNvPr>
          <p:cNvSpPr txBox="1"/>
          <p:nvPr/>
        </p:nvSpPr>
        <p:spPr>
          <a:xfrm>
            <a:off x="6385847" y="1662514"/>
            <a:ext cx="4518602" cy="646331"/>
          </a:xfrm>
          <a:prstGeom prst="rect">
            <a:avLst/>
          </a:prstGeom>
          <a:noFill/>
        </p:spPr>
        <p:txBody>
          <a:bodyPr wrap="square" rtlCol="0">
            <a:spAutoFit/>
          </a:bodyPr>
          <a:lstStyle/>
          <a:p>
            <a:r>
              <a:rPr lang="es-GT" u="sng" dirty="0" err="1">
                <a:solidFill>
                  <a:srgbClr val="EBD0F0"/>
                </a:solidFill>
                <a:latin typeface="Goudy Stout" panose="0202090407030B020401" pitchFamily="18" charset="0"/>
              </a:rPr>
              <a:t>transformation</a:t>
            </a:r>
            <a:endParaRPr lang="es-GT" u="sng" dirty="0">
              <a:solidFill>
                <a:srgbClr val="EBD0F0"/>
              </a:solidFill>
              <a:latin typeface="Goudy Stout" panose="0202090407030B020401" pitchFamily="18" charset="0"/>
            </a:endParaRPr>
          </a:p>
          <a:p>
            <a:endParaRPr lang="es-GT" dirty="0"/>
          </a:p>
        </p:txBody>
      </p:sp>
      <p:sp>
        <p:nvSpPr>
          <p:cNvPr id="18" name="CuadroTexto 17">
            <a:extLst>
              <a:ext uri="{FF2B5EF4-FFF2-40B4-BE49-F238E27FC236}">
                <a16:creationId xmlns:a16="http://schemas.microsoft.com/office/drawing/2014/main" id="{0058C9C3-9B90-4015-B6A5-B6CC4C5A3F31}"/>
              </a:ext>
            </a:extLst>
          </p:cNvPr>
          <p:cNvSpPr txBox="1"/>
          <p:nvPr/>
        </p:nvSpPr>
        <p:spPr>
          <a:xfrm>
            <a:off x="6426486" y="2012965"/>
            <a:ext cx="5504567" cy="369332"/>
          </a:xfrm>
          <a:prstGeom prst="rect">
            <a:avLst/>
          </a:prstGeom>
          <a:noFill/>
        </p:spPr>
        <p:txBody>
          <a:bodyPr wrap="square" rtlCol="0">
            <a:spAutoFit/>
          </a:bodyPr>
          <a:lstStyle/>
          <a:p>
            <a:r>
              <a:rPr lang="es-GT" i="1" dirty="0"/>
              <a:t>Todo recae en </a:t>
            </a:r>
            <a:r>
              <a:rPr lang="es-GT" i="1" dirty="0" err="1"/>
              <a:t>Discrete</a:t>
            </a:r>
            <a:r>
              <a:rPr lang="es-GT" i="1" dirty="0"/>
              <a:t> </a:t>
            </a:r>
            <a:r>
              <a:rPr lang="es-GT" i="1" dirty="0" err="1"/>
              <a:t>Cosine</a:t>
            </a:r>
            <a:r>
              <a:rPr lang="es-GT" i="1" dirty="0"/>
              <a:t> </a:t>
            </a:r>
            <a:r>
              <a:rPr lang="es-GT" i="1" dirty="0" err="1"/>
              <a:t>Transformation</a:t>
            </a:r>
            <a:r>
              <a:rPr lang="es-GT" i="1" dirty="0"/>
              <a:t> (DCT)</a:t>
            </a:r>
            <a:endParaRPr lang="es-GT" dirty="0"/>
          </a:p>
        </p:txBody>
      </p:sp>
      <p:sp>
        <p:nvSpPr>
          <p:cNvPr id="19" name="CuadroTexto 18">
            <a:extLst>
              <a:ext uri="{FF2B5EF4-FFF2-40B4-BE49-F238E27FC236}">
                <a16:creationId xmlns:a16="http://schemas.microsoft.com/office/drawing/2014/main" id="{3B3983BE-4B36-4429-B75E-2CBFBC102FE2}"/>
              </a:ext>
            </a:extLst>
          </p:cNvPr>
          <p:cNvSpPr txBox="1"/>
          <p:nvPr/>
        </p:nvSpPr>
        <p:spPr>
          <a:xfrm>
            <a:off x="6526501" y="2363608"/>
            <a:ext cx="4469055" cy="923330"/>
          </a:xfrm>
          <a:prstGeom prst="rect">
            <a:avLst/>
          </a:prstGeom>
          <a:noFill/>
        </p:spPr>
        <p:txBody>
          <a:bodyPr wrap="square" rtlCol="0">
            <a:spAutoFit/>
          </a:bodyPr>
          <a:lstStyle/>
          <a:p>
            <a:r>
              <a:rPr lang="en-US" dirty="0"/>
              <a:t>5. C = U B U^T </a:t>
            </a:r>
            <a:r>
              <a:rPr lang="en-US" dirty="0" err="1"/>
              <a:t>donde</a:t>
            </a:r>
            <a:r>
              <a:rPr lang="en-US" dirty="0"/>
              <a:t>  B </a:t>
            </a:r>
            <a:r>
              <a:rPr lang="en-US" dirty="0" err="1"/>
              <a:t>es</a:t>
            </a:r>
            <a:r>
              <a:rPr lang="en-US" dirty="0"/>
              <a:t> un 8 x 8 </a:t>
            </a:r>
            <a:r>
              <a:rPr lang="en-US" dirty="0" err="1"/>
              <a:t>bloque</a:t>
            </a:r>
            <a:r>
              <a:rPr lang="en-US" dirty="0"/>
              <a:t> del preprocessor </a:t>
            </a:r>
            <a:r>
              <a:rPr lang="en-US" dirty="0" err="1"/>
              <a:t>pasado</a:t>
            </a:r>
            <a:r>
              <a:rPr lang="en-US" dirty="0"/>
              <a:t> and U </a:t>
            </a:r>
            <a:r>
              <a:rPr lang="en-US" dirty="0" err="1"/>
              <a:t>es</a:t>
            </a:r>
            <a:r>
              <a:rPr lang="en-US" dirty="0"/>
              <a:t> </a:t>
            </a:r>
            <a:r>
              <a:rPr lang="en-US" dirty="0" err="1"/>
              <a:t>una</a:t>
            </a:r>
            <a:r>
              <a:rPr lang="en-US" dirty="0"/>
              <a:t> 8 x 8 </a:t>
            </a:r>
            <a:r>
              <a:rPr lang="en-US" dirty="0" err="1"/>
              <a:t>matriz</a:t>
            </a:r>
            <a:r>
              <a:rPr lang="en-US" dirty="0"/>
              <a:t>.</a:t>
            </a:r>
            <a:endParaRPr lang="es-GT" dirty="0"/>
          </a:p>
        </p:txBody>
      </p:sp>
      <p:pic>
        <p:nvPicPr>
          <p:cNvPr id="21" name="Imagen 20">
            <a:extLst>
              <a:ext uri="{FF2B5EF4-FFF2-40B4-BE49-F238E27FC236}">
                <a16:creationId xmlns:a16="http://schemas.microsoft.com/office/drawing/2014/main" id="{0F455668-DBB3-4EB1-BFFC-35CBD58C725F}"/>
              </a:ext>
            </a:extLst>
          </p:cNvPr>
          <p:cNvPicPr>
            <a:picLocks noChangeAspect="1"/>
          </p:cNvPicPr>
          <p:nvPr/>
        </p:nvPicPr>
        <p:blipFill>
          <a:blip r:embed="rId5"/>
          <a:stretch>
            <a:fillRect/>
          </a:stretch>
        </p:blipFill>
        <p:spPr>
          <a:xfrm>
            <a:off x="6546415" y="3201016"/>
            <a:ext cx="1173398" cy="1173398"/>
          </a:xfrm>
          <a:prstGeom prst="rect">
            <a:avLst/>
          </a:prstGeom>
        </p:spPr>
      </p:pic>
      <p:pic>
        <p:nvPicPr>
          <p:cNvPr id="23" name="Imagen 22">
            <a:extLst>
              <a:ext uri="{FF2B5EF4-FFF2-40B4-BE49-F238E27FC236}">
                <a16:creationId xmlns:a16="http://schemas.microsoft.com/office/drawing/2014/main" id="{B5A81110-7F23-47EE-A389-C0CF3F1A4736}"/>
              </a:ext>
            </a:extLst>
          </p:cNvPr>
          <p:cNvPicPr>
            <a:picLocks noChangeAspect="1"/>
          </p:cNvPicPr>
          <p:nvPr/>
        </p:nvPicPr>
        <p:blipFill>
          <a:blip r:embed="rId6"/>
          <a:stretch>
            <a:fillRect/>
          </a:stretch>
        </p:blipFill>
        <p:spPr>
          <a:xfrm>
            <a:off x="7702802" y="3209443"/>
            <a:ext cx="1690939" cy="1131731"/>
          </a:xfrm>
          <a:prstGeom prst="rect">
            <a:avLst/>
          </a:prstGeom>
        </p:spPr>
      </p:pic>
      <p:pic>
        <p:nvPicPr>
          <p:cNvPr id="24" name="Imagen 23">
            <a:extLst>
              <a:ext uri="{FF2B5EF4-FFF2-40B4-BE49-F238E27FC236}">
                <a16:creationId xmlns:a16="http://schemas.microsoft.com/office/drawing/2014/main" id="{3D26DD5E-5330-421A-8EFC-3EAC3D0B8A09}"/>
              </a:ext>
            </a:extLst>
          </p:cNvPr>
          <p:cNvPicPr>
            <a:picLocks noChangeAspect="1"/>
          </p:cNvPicPr>
          <p:nvPr/>
        </p:nvPicPr>
        <p:blipFill>
          <a:blip r:embed="rId7"/>
          <a:stretch>
            <a:fillRect/>
          </a:stretch>
        </p:blipFill>
        <p:spPr>
          <a:xfrm>
            <a:off x="6426486" y="4343802"/>
            <a:ext cx="2763534" cy="1186615"/>
          </a:xfrm>
          <a:prstGeom prst="rect">
            <a:avLst/>
          </a:prstGeom>
        </p:spPr>
      </p:pic>
      <p:sp>
        <p:nvSpPr>
          <p:cNvPr id="25" name="CuadroTexto 24">
            <a:extLst>
              <a:ext uri="{FF2B5EF4-FFF2-40B4-BE49-F238E27FC236}">
                <a16:creationId xmlns:a16="http://schemas.microsoft.com/office/drawing/2014/main" id="{A5C466E6-3F06-4267-B163-2245CCD6FAB1}"/>
              </a:ext>
            </a:extLst>
          </p:cNvPr>
          <p:cNvSpPr txBox="1"/>
          <p:nvPr/>
        </p:nvSpPr>
        <p:spPr>
          <a:xfrm>
            <a:off x="6506054" y="5460457"/>
            <a:ext cx="4238940" cy="646331"/>
          </a:xfrm>
          <a:prstGeom prst="rect">
            <a:avLst/>
          </a:prstGeom>
          <a:noFill/>
        </p:spPr>
        <p:txBody>
          <a:bodyPr wrap="square" rtlCol="0">
            <a:spAutoFit/>
          </a:bodyPr>
          <a:lstStyle/>
          <a:p>
            <a:r>
              <a:rPr lang="es-GT" dirty="0" err="1"/>
              <a:t>Nota:Tengas</a:t>
            </a:r>
            <a:r>
              <a:rPr lang="es-GT" dirty="0"/>
              <a:t> 3 </a:t>
            </a:r>
            <a:r>
              <a:rPr lang="es-GT" dirty="0" err="1"/>
              <a:t>digitos</a:t>
            </a:r>
            <a:r>
              <a:rPr lang="es-GT" dirty="0"/>
              <a:t>, donde la mayoría son números irracionales </a:t>
            </a:r>
          </a:p>
        </p:txBody>
      </p:sp>
      <p:pic>
        <p:nvPicPr>
          <p:cNvPr id="26" name="Imagen 25">
            <a:extLst>
              <a:ext uri="{FF2B5EF4-FFF2-40B4-BE49-F238E27FC236}">
                <a16:creationId xmlns:a16="http://schemas.microsoft.com/office/drawing/2014/main" id="{4215A782-3AE2-4781-A603-D23F8AD90D95}"/>
              </a:ext>
            </a:extLst>
          </p:cNvPr>
          <p:cNvPicPr>
            <a:picLocks noChangeAspect="1"/>
          </p:cNvPicPr>
          <p:nvPr/>
        </p:nvPicPr>
        <p:blipFill>
          <a:blip r:embed="rId8"/>
          <a:stretch>
            <a:fillRect/>
          </a:stretch>
        </p:blipFill>
        <p:spPr>
          <a:xfrm>
            <a:off x="9392578" y="3206815"/>
            <a:ext cx="2581482" cy="1011208"/>
          </a:xfrm>
          <a:prstGeom prst="rect">
            <a:avLst/>
          </a:prstGeom>
        </p:spPr>
      </p:pic>
      <p:sp>
        <p:nvSpPr>
          <p:cNvPr id="27" name="CuadroTexto 26">
            <a:extLst>
              <a:ext uri="{FF2B5EF4-FFF2-40B4-BE49-F238E27FC236}">
                <a16:creationId xmlns:a16="http://schemas.microsoft.com/office/drawing/2014/main" id="{9A2C5763-A33F-4B20-9B2A-3E51AD772BD4}"/>
              </a:ext>
            </a:extLst>
          </p:cNvPr>
          <p:cNvSpPr txBox="1"/>
          <p:nvPr/>
        </p:nvSpPr>
        <p:spPr>
          <a:xfrm>
            <a:off x="9444882" y="4164088"/>
            <a:ext cx="2476874" cy="369332"/>
          </a:xfrm>
          <a:prstGeom prst="rect">
            <a:avLst/>
          </a:prstGeom>
          <a:noFill/>
        </p:spPr>
        <p:txBody>
          <a:bodyPr wrap="square" rtlCol="0">
            <a:spAutoFit/>
          </a:bodyPr>
          <a:lstStyle/>
          <a:p>
            <a:r>
              <a:rPr lang="es-GT" dirty="0">
                <a:solidFill>
                  <a:srgbClr val="EBD0F0"/>
                </a:solidFill>
              </a:rPr>
              <a:t>Ortogonal </a:t>
            </a:r>
            <a:r>
              <a:rPr lang="en-US" dirty="0">
                <a:solidFill>
                  <a:srgbClr val="EBD0F0"/>
                </a:solidFill>
              </a:rPr>
              <a:t>= mas </a:t>
            </a:r>
            <a:r>
              <a:rPr lang="en-US" dirty="0" err="1">
                <a:solidFill>
                  <a:srgbClr val="EBD0F0"/>
                </a:solidFill>
              </a:rPr>
              <a:t>rapido</a:t>
            </a:r>
            <a:r>
              <a:rPr lang="en-US" dirty="0">
                <a:solidFill>
                  <a:srgbClr val="EBD0F0"/>
                </a:solidFill>
              </a:rPr>
              <a:t> </a:t>
            </a:r>
            <a:endParaRPr lang="es-GT" dirty="0">
              <a:solidFill>
                <a:srgbClr val="EBD0F0"/>
              </a:solidFill>
            </a:endParaRPr>
          </a:p>
        </p:txBody>
      </p:sp>
    </p:spTree>
    <p:extLst>
      <p:ext uri="{BB962C8B-B14F-4D97-AF65-F5344CB8AC3E}">
        <p14:creationId xmlns:p14="http://schemas.microsoft.com/office/powerpoint/2010/main" val="3501100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6A9305-21DD-47B3-B310-6551DC71AD53}"/>
              </a:ext>
            </a:extLst>
          </p:cNvPr>
          <p:cNvSpPr>
            <a:spLocks noGrp="1"/>
          </p:cNvSpPr>
          <p:nvPr>
            <p:ph type="title"/>
          </p:nvPr>
        </p:nvSpPr>
        <p:spPr>
          <a:xfrm>
            <a:off x="2403173" y="-344624"/>
            <a:ext cx="10999715" cy="1371600"/>
          </a:xfrm>
        </p:spPr>
        <p:txBody>
          <a:bodyPr>
            <a:noAutofit/>
          </a:bodyPr>
          <a:lstStyle/>
          <a:p>
            <a:r>
              <a:rPr lang="es-GT" sz="4800" dirty="0">
                <a:latin typeface="Goudy Stout" panose="0202090407030B020401" pitchFamily="18" charset="0"/>
              </a:rPr>
              <a:t>algoritmo</a:t>
            </a:r>
          </a:p>
        </p:txBody>
      </p:sp>
      <p:sp>
        <p:nvSpPr>
          <p:cNvPr id="4" name="Marcador de texto 3">
            <a:extLst>
              <a:ext uri="{FF2B5EF4-FFF2-40B4-BE49-F238E27FC236}">
                <a16:creationId xmlns:a16="http://schemas.microsoft.com/office/drawing/2014/main" id="{D9E996B1-F28D-4834-834A-6EAD4B35DB85}"/>
              </a:ext>
            </a:extLst>
          </p:cNvPr>
          <p:cNvSpPr>
            <a:spLocks noGrp="1"/>
          </p:cNvSpPr>
          <p:nvPr>
            <p:ph type="body" sz="half" idx="2"/>
          </p:nvPr>
        </p:nvSpPr>
        <p:spPr>
          <a:xfrm>
            <a:off x="4266928" y="895767"/>
            <a:ext cx="6164653" cy="1828800"/>
          </a:xfrm>
        </p:spPr>
        <p:txBody>
          <a:bodyPr/>
          <a:lstStyle/>
          <a:p>
            <a:r>
              <a:rPr lang="es-GT" dirty="0">
                <a:solidFill>
                  <a:srgbClr val="EBD0F0"/>
                </a:solidFill>
                <a:latin typeface="Goudy Stout" panose="0202090407030B020401" pitchFamily="18" charset="0"/>
              </a:rPr>
              <a:t>Explicación</a:t>
            </a:r>
            <a:r>
              <a:rPr lang="es-GT" dirty="0"/>
              <a:t> </a:t>
            </a:r>
          </a:p>
        </p:txBody>
      </p:sp>
      <p:sp>
        <p:nvSpPr>
          <p:cNvPr id="5" name="Rectángulo 4">
            <a:extLst>
              <a:ext uri="{FF2B5EF4-FFF2-40B4-BE49-F238E27FC236}">
                <a16:creationId xmlns:a16="http://schemas.microsoft.com/office/drawing/2014/main" id="{55102EFC-C55E-4470-9CBB-0B967622679C}"/>
              </a:ext>
            </a:extLst>
          </p:cNvPr>
          <p:cNvSpPr/>
          <p:nvPr/>
        </p:nvSpPr>
        <p:spPr>
          <a:xfrm>
            <a:off x="465816" y="1591654"/>
            <a:ext cx="5630184" cy="4215694"/>
          </a:xfrm>
          <a:prstGeom prst="rect">
            <a:avLst/>
          </a:prstGeom>
          <a:noFill/>
          <a:ln w="762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6" name="CuadroTexto 5">
            <a:extLst>
              <a:ext uri="{FF2B5EF4-FFF2-40B4-BE49-F238E27FC236}">
                <a16:creationId xmlns:a16="http://schemas.microsoft.com/office/drawing/2014/main" id="{CC81284B-FCBF-4DB6-9750-BDAAC91EAB7E}"/>
              </a:ext>
            </a:extLst>
          </p:cNvPr>
          <p:cNvSpPr txBox="1"/>
          <p:nvPr/>
        </p:nvSpPr>
        <p:spPr>
          <a:xfrm>
            <a:off x="595192" y="1662514"/>
            <a:ext cx="4008827" cy="369332"/>
          </a:xfrm>
          <a:prstGeom prst="rect">
            <a:avLst/>
          </a:prstGeom>
          <a:noFill/>
        </p:spPr>
        <p:txBody>
          <a:bodyPr wrap="square" rtlCol="0">
            <a:spAutoFit/>
          </a:bodyPr>
          <a:lstStyle/>
          <a:p>
            <a:r>
              <a:rPr lang="es-GT" u="sng" dirty="0" err="1">
                <a:solidFill>
                  <a:srgbClr val="EBD0F0"/>
                </a:solidFill>
                <a:latin typeface="Goudy Stout" panose="0202090407030B020401" pitchFamily="18" charset="0"/>
              </a:rPr>
              <a:t>quantization</a:t>
            </a:r>
            <a:endParaRPr lang="es-GT" u="sng" dirty="0">
              <a:solidFill>
                <a:srgbClr val="EBD0F0"/>
              </a:solidFill>
              <a:latin typeface="Goudy Stout" panose="0202090407030B020401" pitchFamily="18" charset="0"/>
            </a:endParaRPr>
          </a:p>
        </p:txBody>
      </p:sp>
      <p:sp>
        <p:nvSpPr>
          <p:cNvPr id="7" name="CuadroTexto 6">
            <a:extLst>
              <a:ext uri="{FF2B5EF4-FFF2-40B4-BE49-F238E27FC236}">
                <a16:creationId xmlns:a16="http://schemas.microsoft.com/office/drawing/2014/main" id="{B4310CE4-C0F2-4AE7-9242-B1BE65B1887E}"/>
              </a:ext>
            </a:extLst>
          </p:cNvPr>
          <p:cNvSpPr txBox="1"/>
          <p:nvPr/>
        </p:nvSpPr>
        <p:spPr>
          <a:xfrm>
            <a:off x="595192" y="2109881"/>
            <a:ext cx="4378220" cy="4031873"/>
          </a:xfrm>
          <a:prstGeom prst="rect">
            <a:avLst/>
          </a:prstGeom>
          <a:noFill/>
        </p:spPr>
        <p:txBody>
          <a:bodyPr wrap="square" rtlCol="0">
            <a:spAutoFit/>
          </a:bodyPr>
          <a:lstStyle/>
          <a:p>
            <a:r>
              <a:rPr lang="es-GT" sz="1600" dirty="0"/>
              <a:t>Se hace ya que se desea pasar a </a:t>
            </a:r>
            <a:r>
              <a:rPr lang="es-GT" sz="1600" dirty="0" err="1"/>
              <a:t>integer</a:t>
            </a:r>
            <a:endParaRPr lang="es-GT" sz="1600" dirty="0"/>
          </a:p>
          <a:p>
            <a:pPr marL="342900" indent="-342900">
              <a:buAutoNum type="arabicPeriod"/>
            </a:pPr>
            <a:r>
              <a:rPr lang="es-GT" sz="1600" dirty="0"/>
              <a:t>Se toma una decisión sobre los valores que va a tomar la imagen transformada. Los elementos cerca de cero se convierten en cero y los otros se van a juntar para quedar cercanos a cero</a:t>
            </a:r>
          </a:p>
          <a:p>
            <a:pPr marL="342900" indent="-342900">
              <a:buAutoNum type="arabicPeriod"/>
            </a:pPr>
            <a:r>
              <a:rPr lang="es-GT" sz="1600" dirty="0"/>
              <a:t>No es reversible</a:t>
            </a:r>
          </a:p>
          <a:p>
            <a:pPr marL="342900" indent="-342900">
              <a:buAutoNum type="arabicPeriod"/>
            </a:pPr>
            <a:r>
              <a:rPr lang="es-GT" sz="1600" dirty="0"/>
              <a:t>El algoritmo divide cada elemento por su valor para ser aproximado , produciendo así enteros.</a:t>
            </a:r>
          </a:p>
          <a:p>
            <a:pPr marL="342900" indent="-342900">
              <a:buAutoNum type="arabicPeriod"/>
            </a:pPr>
            <a:endParaRPr lang="es-GT" sz="1600" dirty="0"/>
          </a:p>
          <a:p>
            <a:pPr marL="342900" indent="-342900">
              <a:buAutoNum type="arabicPeriod"/>
            </a:pPr>
            <a:endParaRPr lang="es-GT" sz="1600" dirty="0"/>
          </a:p>
          <a:p>
            <a:pPr marL="342900" indent="-342900">
              <a:buAutoNum type="arabicPeriod"/>
            </a:pPr>
            <a:endParaRPr lang="es-GT" sz="1600" dirty="0"/>
          </a:p>
          <a:p>
            <a:pPr marL="342900" indent="-342900">
              <a:buAutoNum type="arabicPeriod"/>
            </a:pPr>
            <a:endParaRPr lang="es-GT" sz="1600" dirty="0"/>
          </a:p>
          <a:p>
            <a:pPr marL="342900" indent="-342900">
              <a:buAutoNum type="arabicPeriod"/>
            </a:pPr>
            <a:r>
              <a:rPr lang="es-GT" sz="1600" dirty="0"/>
              <a:t>R es la función del aproximado</a:t>
            </a:r>
          </a:p>
          <a:p>
            <a:endParaRPr lang="es-GT" sz="1600" dirty="0"/>
          </a:p>
        </p:txBody>
      </p:sp>
      <p:pic>
        <p:nvPicPr>
          <p:cNvPr id="3" name="Imagen 2">
            <a:extLst>
              <a:ext uri="{FF2B5EF4-FFF2-40B4-BE49-F238E27FC236}">
                <a16:creationId xmlns:a16="http://schemas.microsoft.com/office/drawing/2014/main" id="{77A5707F-E2BB-4E81-A5FD-19033E828CC9}"/>
              </a:ext>
            </a:extLst>
          </p:cNvPr>
          <p:cNvPicPr>
            <a:picLocks noChangeAspect="1"/>
          </p:cNvPicPr>
          <p:nvPr/>
        </p:nvPicPr>
        <p:blipFill rotWithShape="1">
          <a:blip r:embed="rId2"/>
          <a:srcRect r="849" b="-3257"/>
          <a:stretch/>
        </p:blipFill>
        <p:spPr>
          <a:xfrm>
            <a:off x="924142" y="4658824"/>
            <a:ext cx="2958062" cy="659717"/>
          </a:xfrm>
          <a:prstGeom prst="rect">
            <a:avLst/>
          </a:prstGeom>
        </p:spPr>
      </p:pic>
      <p:pic>
        <p:nvPicPr>
          <p:cNvPr id="10" name="Imagen 9">
            <a:extLst>
              <a:ext uri="{FF2B5EF4-FFF2-40B4-BE49-F238E27FC236}">
                <a16:creationId xmlns:a16="http://schemas.microsoft.com/office/drawing/2014/main" id="{D3A749E6-FE5B-4ABD-B448-88A1C64F7F13}"/>
              </a:ext>
            </a:extLst>
          </p:cNvPr>
          <p:cNvPicPr>
            <a:picLocks noChangeAspect="1"/>
          </p:cNvPicPr>
          <p:nvPr/>
        </p:nvPicPr>
        <p:blipFill>
          <a:blip r:embed="rId3"/>
          <a:stretch>
            <a:fillRect/>
          </a:stretch>
        </p:blipFill>
        <p:spPr>
          <a:xfrm>
            <a:off x="6241092" y="1189379"/>
            <a:ext cx="4719598" cy="1910862"/>
          </a:xfrm>
          <a:prstGeom prst="rect">
            <a:avLst/>
          </a:prstGeom>
        </p:spPr>
      </p:pic>
      <p:pic>
        <p:nvPicPr>
          <p:cNvPr id="20" name="Imagen 19">
            <a:extLst>
              <a:ext uri="{FF2B5EF4-FFF2-40B4-BE49-F238E27FC236}">
                <a16:creationId xmlns:a16="http://schemas.microsoft.com/office/drawing/2014/main" id="{03AC7E57-9FF4-4C5E-ADEA-3854461567C9}"/>
              </a:ext>
            </a:extLst>
          </p:cNvPr>
          <p:cNvPicPr>
            <a:picLocks noChangeAspect="1"/>
          </p:cNvPicPr>
          <p:nvPr/>
        </p:nvPicPr>
        <p:blipFill>
          <a:blip r:embed="rId4"/>
          <a:stretch>
            <a:fillRect/>
          </a:stretch>
        </p:blipFill>
        <p:spPr>
          <a:xfrm>
            <a:off x="6241092" y="4789772"/>
            <a:ext cx="4489707" cy="2299149"/>
          </a:xfrm>
          <a:prstGeom prst="rect">
            <a:avLst/>
          </a:prstGeom>
        </p:spPr>
      </p:pic>
      <p:pic>
        <p:nvPicPr>
          <p:cNvPr id="15" name="Imagen 14">
            <a:extLst>
              <a:ext uri="{FF2B5EF4-FFF2-40B4-BE49-F238E27FC236}">
                <a16:creationId xmlns:a16="http://schemas.microsoft.com/office/drawing/2014/main" id="{407253EF-10FB-4043-94F2-2283E0C8163C}"/>
              </a:ext>
            </a:extLst>
          </p:cNvPr>
          <p:cNvPicPr>
            <a:picLocks noChangeAspect="1"/>
          </p:cNvPicPr>
          <p:nvPr/>
        </p:nvPicPr>
        <p:blipFill>
          <a:blip r:embed="rId5"/>
          <a:stretch>
            <a:fillRect/>
          </a:stretch>
        </p:blipFill>
        <p:spPr>
          <a:xfrm>
            <a:off x="6225376" y="3045860"/>
            <a:ext cx="6505764" cy="2024177"/>
          </a:xfrm>
          <a:prstGeom prst="rect">
            <a:avLst/>
          </a:prstGeom>
        </p:spPr>
      </p:pic>
      <p:sp>
        <p:nvSpPr>
          <p:cNvPr id="22" name="CuadroTexto 21">
            <a:extLst>
              <a:ext uri="{FF2B5EF4-FFF2-40B4-BE49-F238E27FC236}">
                <a16:creationId xmlns:a16="http://schemas.microsoft.com/office/drawing/2014/main" id="{46071A01-B4E6-4ED5-88D5-45A0E093B7CD}"/>
              </a:ext>
            </a:extLst>
          </p:cNvPr>
          <p:cNvSpPr txBox="1"/>
          <p:nvPr/>
        </p:nvSpPr>
        <p:spPr>
          <a:xfrm>
            <a:off x="11017600" y="1554792"/>
            <a:ext cx="1277736" cy="954107"/>
          </a:xfrm>
          <a:prstGeom prst="rect">
            <a:avLst/>
          </a:prstGeom>
          <a:noFill/>
        </p:spPr>
        <p:txBody>
          <a:bodyPr wrap="square" rtlCol="0">
            <a:spAutoFit/>
          </a:bodyPr>
          <a:lstStyle/>
          <a:p>
            <a:r>
              <a:rPr lang="es-GT" sz="1400" dirty="0">
                <a:solidFill>
                  <a:srgbClr val="EBD0F0"/>
                </a:solidFill>
              </a:rPr>
              <a:t>1.Pp</a:t>
            </a:r>
          </a:p>
          <a:p>
            <a:r>
              <a:rPr lang="es-GT" sz="1400" dirty="0">
                <a:solidFill>
                  <a:srgbClr val="EBD0F0"/>
                </a:solidFill>
              </a:rPr>
              <a:t>2.DCT</a:t>
            </a:r>
          </a:p>
          <a:p>
            <a:r>
              <a:rPr lang="es-GT" sz="1400" dirty="0">
                <a:solidFill>
                  <a:srgbClr val="EBD0F0"/>
                </a:solidFill>
              </a:rPr>
              <a:t>3. Redondeo </a:t>
            </a:r>
          </a:p>
          <a:p>
            <a:r>
              <a:rPr lang="es-GT" sz="1400" dirty="0">
                <a:solidFill>
                  <a:srgbClr val="EBD0F0"/>
                </a:solidFill>
              </a:rPr>
              <a:t>4. RT</a:t>
            </a:r>
          </a:p>
        </p:txBody>
      </p:sp>
    </p:spTree>
    <p:extLst>
      <p:ext uri="{BB962C8B-B14F-4D97-AF65-F5344CB8AC3E}">
        <p14:creationId xmlns:p14="http://schemas.microsoft.com/office/powerpoint/2010/main" val="146049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D12EA30F-191D-48CE-8CD7-7FDC40D3D55E}"/>
              </a:ext>
            </a:extLst>
          </p:cNvPr>
          <p:cNvSpPr>
            <a:spLocks noGrp="1"/>
          </p:cNvSpPr>
          <p:nvPr>
            <p:ph type="body" sz="half" idx="2"/>
          </p:nvPr>
        </p:nvSpPr>
        <p:spPr>
          <a:xfrm>
            <a:off x="125092" y="3429000"/>
            <a:ext cx="6164653" cy="1828800"/>
          </a:xfrm>
        </p:spPr>
        <p:txBody>
          <a:bodyPr>
            <a:normAutofit/>
          </a:bodyPr>
          <a:lstStyle/>
          <a:p>
            <a:r>
              <a:rPr lang="es-GT" sz="2000" u="sng" dirty="0" err="1">
                <a:solidFill>
                  <a:srgbClr val="EBD0F0"/>
                </a:solidFill>
                <a:latin typeface="Goudy Stout" panose="0202090407030B020401" pitchFamily="18" charset="0"/>
              </a:rPr>
              <a:t>Encoding</a:t>
            </a:r>
            <a:endParaRPr lang="es-GT" sz="2000" u="sng" dirty="0">
              <a:solidFill>
                <a:srgbClr val="EBD0F0"/>
              </a:solidFill>
              <a:latin typeface="Goudy Stout" panose="0202090407030B020401" pitchFamily="18" charset="0"/>
            </a:endParaRPr>
          </a:p>
        </p:txBody>
      </p:sp>
      <p:pic>
        <p:nvPicPr>
          <p:cNvPr id="5" name="Imagen 4">
            <a:extLst>
              <a:ext uri="{FF2B5EF4-FFF2-40B4-BE49-F238E27FC236}">
                <a16:creationId xmlns:a16="http://schemas.microsoft.com/office/drawing/2014/main" id="{21F48F63-B497-4CC6-8EFD-7BCDFFF60FA4}"/>
              </a:ext>
            </a:extLst>
          </p:cNvPr>
          <p:cNvPicPr>
            <a:picLocks noChangeAspect="1"/>
          </p:cNvPicPr>
          <p:nvPr/>
        </p:nvPicPr>
        <p:blipFill>
          <a:blip r:embed="rId2"/>
          <a:stretch>
            <a:fillRect/>
          </a:stretch>
        </p:blipFill>
        <p:spPr>
          <a:xfrm>
            <a:off x="90045" y="161988"/>
            <a:ext cx="6234749" cy="3082648"/>
          </a:xfrm>
          <a:prstGeom prst="rect">
            <a:avLst/>
          </a:prstGeom>
        </p:spPr>
      </p:pic>
      <p:sp>
        <p:nvSpPr>
          <p:cNvPr id="6" name="Rectángulo 5">
            <a:extLst>
              <a:ext uri="{FF2B5EF4-FFF2-40B4-BE49-F238E27FC236}">
                <a16:creationId xmlns:a16="http://schemas.microsoft.com/office/drawing/2014/main" id="{B0433163-6698-49F0-BC70-008CAD2A5D07}"/>
              </a:ext>
            </a:extLst>
          </p:cNvPr>
          <p:cNvSpPr/>
          <p:nvPr/>
        </p:nvSpPr>
        <p:spPr>
          <a:xfrm>
            <a:off x="271447" y="3942215"/>
            <a:ext cx="5245231" cy="2523002"/>
          </a:xfrm>
          <a:prstGeom prst="rect">
            <a:avLst/>
          </a:prstGeom>
          <a:noFill/>
          <a:ln w="7620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GT"/>
          </a:p>
        </p:txBody>
      </p:sp>
      <p:sp>
        <p:nvSpPr>
          <p:cNvPr id="7" name="CuadroTexto 6">
            <a:extLst>
              <a:ext uri="{FF2B5EF4-FFF2-40B4-BE49-F238E27FC236}">
                <a16:creationId xmlns:a16="http://schemas.microsoft.com/office/drawing/2014/main" id="{180D72A3-492B-4A25-9AAC-B387A5D41621}"/>
              </a:ext>
            </a:extLst>
          </p:cNvPr>
          <p:cNvSpPr txBox="1"/>
          <p:nvPr/>
        </p:nvSpPr>
        <p:spPr>
          <a:xfrm>
            <a:off x="327004" y="4009072"/>
            <a:ext cx="5135173" cy="1477328"/>
          </a:xfrm>
          <a:prstGeom prst="rect">
            <a:avLst/>
          </a:prstGeom>
          <a:noFill/>
        </p:spPr>
        <p:txBody>
          <a:bodyPr wrap="square" rtlCol="0">
            <a:spAutoFit/>
          </a:bodyPr>
          <a:lstStyle/>
          <a:p>
            <a:r>
              <a:rPr lang="es-GT" dirty="0" err="1">
                <a:solidFill>
                  <a:srgbClr val="EBD0F0"/>
                </a:solidFill>
              </a:rPr>
              <a:t>Huffman</a:t>
            </a:r>
            <a:r>
              <a:rPr lang="es-GT" dirty="0">
                <a:solidFill>
                  <a:srgbClr val="EBD0F0"/>
                </a:solidFill>
              </a:rPr>
              <a:t> </a:t>
            </a:r>
            <a:r>
              <a:rPr lang="es-GT" dirty="0" err="1">
                <a:solidFill>
                  <a:srgbClr val="EBD0F0"/>
                </a:solidFill>
              </a:rPr>
              <a:t>coding</a:t>
            </a:r>
            <a:r>
              <a:rPr lang="es-GT" dirty="0"/>
              <a:t>: identificar pixeles que ocurren con frecuencia en una imagen y asignarles representaciones de bits cortos. Los pixeles con poca frecuencia se les asignan representaciones de bit largo.</a:t>
            </a:r>
          </a:p>
        </p:txBody>
      </p:sp>
      <p:sp>
        <p:nvSpPr>
          <p:cNvPr id="11" name="Marcador de posición de imagen 10">
            <a:extLst>
              <a:ext uri="{FF2B5EF4-FFF2-40B4-BE49-F238E27FC236}">
                <a16:creationId xmlns:a16="http://schemas.microsoft.com/office/drawing/2014/main" id="{C39CDE19-F3BE-4388-A58A-B1FAA1405495}"/>
              </a:ext>
            </a:extLst>
          </p:cNvPr>
          <p:cNvSpPr>
            <a:spLocks noGrp="1"/>
          </p:cNvSpPr>
          <p:nvPr>
            <p:ph type="pic" idx="1"/>
          </p:nvPr>
        </p:nvSpPr>
        <p:spPr/>
      </p:sp>
      <p:pic>
        <p:nvPicPr>
          <p:cNvPr id="12" name="Imagen 11">
            <a:extLst>
              <a:ext uri="{FF2B5EF4-FFF2-40B4-BE49-F238E27FC236}">
                <a16:creationId xmlns:a16="http://schemas.microsoft.com/office/drawing/2014/main" id="{6C8E5A82-A69D-47CD-8EDE-67F8E9563A2E}"/>
              </a:ext>
            </a:extLst>
          </p:cNvPr>
          <p:cNvPicPr>
            <a:picLocks noChangeAspect="1"/>
          </p:cNvPicPr>
          <p:nvPr/>
        </p:nvPicPr>
        <p:blipFill>
          <a:blip r:embed="rId3"/>
          <a:stretch>
            <a:fillRect/>
          </a:stretch>
        </p:blipFill>
        <p:spPr>
          <a:xfrm>
            <a:off x="7817818" y="226219"/>
            <a:ext cx="4032316" cy="752989"/>
          </a:xfrm>
          <a:prstGeom prst="rect">
            <a:avLst/>
          </a:prstGeom>
        </p:spPr>
      </p:pic>
      <p:pic>
        <p:nvPicPr>
          <p:cNvPr id="13" name="Imagen 12">
            <a:extLst>
              <a:ext uri="{FF2B5EF4-FFF2-40B4-BE49-F238E27FC236}">
                <a16:creationId xmlns:a16="http://schemas.microsoft.com/office/drawing/2014/main" id="{39F5219D-6AE6-4DE2-ADF4-7CF8796EAAAC}"/>
              </a:ext>
            </a:extLst>
          </p:cNvPr>
          <p:cNvPicPr>
            <a:picLocks noChangeAspect="1"/>
          </p:cNvPicPr>
          <p:nvPr/>
        </p:nvPicPr>
        <p:blipFill>
          <a:blip r:embed="rId4"/>
          <a:stretch>
            <a:fillRect/>
          </a:stretch>
        </p:blipFill>
        <p:spPr>
          <a:xfrm>
            <a:off x="7862938" y="917789"/>
            <a:ext cx="3987196" cy="2027184"/>
          </a:xfrm>
          <a:prstGeom prst="rect">
            <a:avLst/>
          </a:prstGeom>
        </p:spPr>
      </p:pic>
      <p:pic>
        <p:nvPicPr>
          <p:cNvPr id="14" name="Imagen 13">
            <a:extLst>
              <a:ext uri="{FF2B5EF4-FFF2-40B4-BE49-F238E27FC236}">
                <a16:creationId xmlns:a16="http://schemas.microsoft.com/office/drawing/2014/main" id="{8D368F3E-3BF4-4EC4-AC18-F04550FDCD24}"/>
              </a:ext>
            </a:extLst>
          </p:cNvPr>
          <p:cNvPicPr>
            <a:picLocks noChangeAspect="1"/>
          </p:cNvPicPr>
          <p:nvPr/>
        </p:nvPicPr>
        <p:blipFill>
          <a:blip r:embed="rId5"/>
          <a:stretch>
            <a:fillRect/>
          </a:stretch>
        </p:blipFill>
        <p:spPr>
          <a:xfrm>
            <a:off x="7862832" y="2944973"/>
            <a:ext cx="2267859" cy="2853113"/>
          </a:xfrm>
          <a:prstGeom prst="rect">
            <a:avLst/>
          </a:prstGeom>
        </p:spPr>
      </p:pic>
      <p:pic>
        <p:nvPicPr>
          <p:cNvPr id="15" name="Imagen 14">
            <a:extLst>
              <a:ext uri="{FF2B5EF4-FFF2-40B4-BE49-F238E27FC236}">
                <a16:creationId xmlns:a16="http://schemas.microsoft.com/office/drawing/2014/main" id="{8E639AD2-2F69-464F-8737-F65C7BDEE794}"/>
              </a:ext>
            </a:extLst>
          </p:cNvPr>
          <p:cNvPicPr>
            <a:picLocks noChangeAspect="1"/>
          </p:cNvPicPr>
          <p:nvPr/>
        </p:nvPicPr>
        <p:blipFill>
          <a:blip r:embed="rId6"/>
          <a:stretch>
            <a:fillRect/>
          </a:stretch>
        </p:blipFill>
        <p:spPr>
          <a:xfrm>
            <a:off x="10130691" y="2944972"/>
            <a:ext cx="1712303" cy="2853114"/>
          </a:xfrm>
          <a:prstGeom prst="rect">
            <a:avLst/>
          </a:prstGeom>
        </p:spPr>
      </p:pic>
      <p:pic>
        <p:nvPicPr>
          <p:cNvPr id="16" name="Imagen 15">
            <a:extLst>
              <a:ext uri="{FF2B5EF4-FFF2-40B4-BE49-F238E27FC236}">
                <a16:creationId xmlns:a16="http://schemas.microsoft.com/office/drawing/2014/main" id="{34E54464-4C94-4BD7-AD10-410492BCC202}"/>
              </a:ext>
            </a:extLst>
          </p:cNvPr>
          <p:cNvPicPr>
            <a:picLocks noChangeAspect="1"/>
          </p:cNvPicPr>
          <p:nvPr/>
        </p:nvPicPr>
        <p:blipFill>
          <a:blip r:embed="rId7"/>
          <a:stretch>
            <a:fillRect/>
          </a:stretch>
        </p:blipFill>
        <p:spPr>
          <a:xfrm>
            <a:off x="5716836" y="5350117"/>
            <a:ext cx="2013094" cy="1186966"/>
          </a:xfrm>
          <a:prstGeom prst="rect">
            <a:avLst/>
          </a:prstGeom>
        </p:spPr>
      </p:pic>
    </p:spTree>
    <p:extLst>
      <p:ext uri="{BB962C8B-B14F-4D97-AF65-F5344CB8AC3E}">
        <p14:creationId xmlns:p14="http://schemas.microsoft.com/office/powerpoint/2010/main" val="1369299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EE754-1DE7-45B2-828E-D28C21E6FE96}"/>
              </a:ext>
            </a:extLst>
          </p:cNvPr>
          <p:cNvSpPr>
            <a:spLocks noGrp="1"/>
          </p:cNvSpPr>
          <p:nvPr>
            <p:ph type="title"/>
          </p:nvPr>
        </p:nvSpPr>
        <p:spPr>
          <a:xfrm>
            <a:off x="425408" y="407241"/>
            <a:ext cx="6164653" cy="1371600"/>
          </a:xfrm>
        </p:spPr>
        <p:txBody>
          <a:bodyPr/>
          <a:lstStyle/>
          <a:p>
            <a:r>
              <a:rPr lang="es-GT" dirty="0">
                <a:latin typeface="Goudy Stout" panose="0202090407030B020401" pitchFamily="18" charset="0"/>
              </a:rPr>
              <a:t>Código de ayuda</a:t>
            </a:r>
          </a:p>
        </p:txBody>
      </p:sp>
      <p:sp>
        <p:nvSpPr>
          <p:cNvPr id="4" name="Marcador de texto 3">
            <a:extLst>
              <a:ext uri="{FF2B5EF4-FFF2-40B4-BE49-F238E27FC236}">
                <a16:creationId xmlns:a16="http://schemas.microsoft.com/office/drawing/2014/main" id="{9B73B405-47A9-41C8-BC09-4F4007F186EA}"/>
              </a:ext>
            </a:extLst>
          </p:cNvPr>
          <p:cNvSpPr>
            <a:spLocks noGrp="1"/>
          </p:cNvSpPr>
          <p:nvPr>
            <p:ph type="body" sz="half" idx="2"/>
          </p:nvPr>
        </p:nvSpPr>
        <p:spPr>
          <a:xfrm>
            <a:off x="576799" y="1778841"/>
            <a:ext cx="6164653" cy="1828800"/>
          </a:xfrm>
        </p:spPr>
        <p:txBody>
          <a:bodyPr/>
          <a:lstStyle/>
          <a:p>
            <a:r>
              <a:rPr lang="es-GT" dirty="0"/>
              <a:t>www.digole.com/tools/PicturetoC_Hex_converter.php</a:t>
            </a:r>
          </a:p>
        </p:txBody>
      </p:sp>
      <p:sp>
        <p:nvSpPr>
          <p:cNvPr id="11" name="CuadroTexto 10">
            <a:extLst>
              <a:ext uri="{FF2B5EF4-FFF2-40B4-BE49-F238E27FC236}">
                <a16:creationId xmlns:a16="http://schemas.microsoft.com/office/drawing/2014/main" id="{1879022F-36BF-4980-997B-3EC245B21CE3}"/>
              </a:ext>
            </a:extLst>
          </p:cNvPr>
          <p:cNvSpPr txBox="1"/>
          <p:nvPr/>
        </p:nvSpPr>
        <p:spPr>
          <a:xfrm>
            <a:off x="0" y="2249606"/>
            <a:ext cx="7760606" cy="1107996"/>
          </a:xfrm>
          <a:prstGeom prst="rect">
            <a:avLst/>
          </a:prstGeom>
          <a:noFill/>
        </p:spPr>
        <p:txBody>
          <a:bodyPr wrap="square" rtlCol="0">
            <a:spAutoFit/>
          </a:bodyPr>
          <a:lstStyle/>
          <a:p>
            <a:r>
              <a:rPr lang="es-GT" sz="6600" dirty="0" err="1">
                <a:solidFill>
                  <a:srgbClr val="EBD0F0"/>
                </a:solidFill>
                <a:latin typeface="Goudy Stout" panose="0202090407030B020401" pitchFamily="18" charset="0"/>
              </a:rPr>
              <a:t>libjpeg</a:t>
            </a:r>
            <a:endParaRPr lang="es-GT" sz="6600" dirty="0">
              <a:solidFill>
                <a:srgbClr val="EBD0F0"/>
              </a:solidFill>
              <a:latin typeface="Goudy Stout" panose="0202090407030B020401" pitchFamily="18" charset="0"/>
            </a:endParaRPr>
          </a:p>
        </p:txBody>
      </p:sp>
    </p:spTree>
    <p:extLst>
      <p:ext uri="{BB962C8B-B14F-4D97-AF65-F5344CB8AC3E}">
        <p14:creationId xmlns:p14="http://schemas.microsoft.com/office/powerpoint/2010/main" val="729073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68E428-F3A6-4B55-A690-C945EB5EACEC}"/>
              </a:ext>
            </a:extLst>
          </p:cNvPr>
          <p:cNvSpPr>
            <a:spLocks noGrp="1"/>
          </p:cNvSpPr>
          <p:nvPr>
            <p:ph type="title"/>
          </p:nvPr>
        </p:nvSpPr>
        <p:spPr>
          <a:xfrm>
            <a:off x="183183" y="-315812"/>
            <a:ext cx="6164653" cy="1371600"/>
          </a:xfrm>
        </p:spPr>
        <p:txBody>
          <a:bodyPr>
            <a:normAutofit/>
          </a:bodyPr>
          <a:lstStyle/>
          <a:p>
            <a:r>
              <a:rPr lang="es-GT" sz="6000" dirty="0" err="1">
                <a:solidFill>
                  <a:srgbClr val="EBD0F0"/>
                </a:solidFill>
                <a:latin typeface="Goudy Stout" panose="0202090407030B020401" pitchFamily="18" charset="0"/>
              </a:rPr>
              <a:t>PNg</a:t>
            </a:r>
            <a:endParaRPr lang="es-GT" sz="6000" dirty="0">
              <a:solidFill>
                <a:srgbClr val="EBD0F0"/>
              </a:solidFill>
              <a:latin typeface="Goudy Stout" panose="0202090407030B020401" pitchFamily="18" charset="0"/>
            </a:endParaRPr>
          </a:p>
        </p:txBody>
      </p:sp>
      <p:sp>
        <p:nvSpPr>
          <p:cNvPr id="4" name="Marcador de texto 3">
            <a:extLst>
              <a:ext uri="{FF2B5EF4-FFF2-40B4-BE49-F238E27FC236}">
                <a16:creationId xmlns:a16="http://schemas.microsoft.com/office/drawing/2014/main" id="{15F315F2-9DAA-4F48-B5B2-DDF9F69E137A}"/>
              </a:ext>
            </a:extLst>
          </p:cNvPr>
          <p:cNvSpPr>
            <a:spLocks noGrp="1"/>
          </p:cNvSpPr>
          <p:nvPr>
            <p:ph type="body" sz="half" idx="2"/>
          </p:nvPr>
        </p:nvSpPr>
        <p:spPr>
          <a:xfrm>
            <a:off x="195692" y="808424"/>
            <a:ext cx="7271297" cy="1828800"/>
          </a:xfrm>
        </p:spPr>
        <p:txBody>
          <a:bodyPr/>
          <a:lstStyle/>
          <a:p>
            <a:r>
              <a:rPr lang="es-GT" u="sng" dirty="0">
                <a:latin typeface="Goudy Stout" panose="0202090407030B020401" pitchFamily="18" charset="0"/>
              </a:rPr>
              <a:t>Portable Network </a:t>
            </a:r>
            <a:r>
              <a:rPr lang="es-GT" u="sng" dirty="0" err="1">
                <a:latin typeface="Goudy Stout" panose="0202090407030B020401" pitchFamily="18" charset="0"/>
              </a:rPr>
              <a:t>Graphics</a:t>
            </a:r>
            <a:r>
              <a:rPr lang="es-GT" u="sng" dirty="0">
                <a:latin typeface="Goudy Stout" panose="0202090407030B020401" pitchFamily="18" charset="0"/>
              </a:rPr>
              <a:t> </a:t>
            </a:r>
          </a:p>
        </p:txBody>
      </p:sp>
      <p:pic>
        <p:nvPicPr>
          <p:cNvPr id="5" name="Imagen 4">
            <a:extLst>
              <a:ext uri="{FF2B5EF4-FFF2-40B4-BE49-F238E27FC236}">
                <a16:creationId xmlns:a16="http://schemas.microsoft.com/office/drawing/2014/main" id="{93EE47AC-9989-4C71-9ECD-4ACF7C5B63D3}"/>
              </a:ext>
            </a:extLst>
          </p:cNvPr>
          <p:cNvPicPr>
            <a:picLocks noChangeAspect="1"/>
          </p:cNvPicPr>
          <p:nvPr/>
        </p:nvPicPr>
        <p:blipFill rotWithShape="1">
          <a:blip r:embed="rId2"/>
          <a:srcRect l="4518"/>
          <a:stretch/>
        </p:blipFill>
        <p:spPr>
          <a:xfrm>
            <a:off x="8096522" y="8373"/>
            <a:ext cx="4095478" cy="3428901"/>
          </a:xfrm>
          <a:prstGeom prst="rect">
            <a:avLst/>
          </a:prstGeom>
        </p:spPr>
      </p:pic>
      <p:sp>
        <p:nvSpPr>
          <p:cNvPr id="6" name="CuadroTexto 5">
            <a:extLst>
              <a:ext uri="{FF2B5EF4-FFF2-40B4-BE49-F238E27FC236}">
                <a16:creationId xmlns:a16="http://schemas.microsoft.com/office/drawing/2014/main" id="{FD8DE4D7-0AD7-460D-923B-D7AF65AE70EE}"/>
              </a:ext>
            </a:extLst>
          </p:cNvPr>
          <p:cNvSpPr txBox="1"/>
          <p:nvPr/>
        </p:nvSpPr>
        <p:spPr>
          <a:xfrm>
            <a:off x="183183" y="1055788"/>
            <a:ext cx="7743636" cy="3046988"/>
          </a:xfrm>
          <a:prstGeom prst="rect">
            <a:avLst/>
          </a:prstGeom>
          <a:noFill/>
        </p:spPr>
        <p:txBody>
          <a:bodyPr wrap="square" rtlCol="0">
            <a:spAutoFit/>
          </a:bodyPr>
          <a:lstStyle/>
          <a:p>
            <a:pPr marL="342900" indent="-342900">
              <a:buFont typeface="Wingdings" panose="05000000000000000000" pitchFamily="2" charset="2"/>
              <a:buChar char="q"/>
            </a:pPr>
            <a:r>
              <a:rPr lang="es-GT" sz="2400" dirty="0"/>
              <a:t>Formato grafico basado en un algoritmo de compresión sin perdida para bitmaps no sujeto a patentes</a:t>
            </a:r>
          </a:p>
          <a:p>
            <a:pPr marL="342900" indent="-342900">
              <a:buFont typeface="Wingdings" panose="05000000000000000000" pitchFamily="2" charset="2"/>
              <a:buChar char="q"/>
            </a:pPr>
            <a:r>
              <a:rPr lang="es-GT" sz="2400" u="sng" dirty="0"/>
              <a:t>Propósito: </a:t>
            </a:r>
            <a:r>
              <a:rPr lang="es-GT" sz="2400" dirty="0"/>
              <a:t>almacenar imágenes con una mayor profundidad de contraste y de otros datos.</a:t>
            </a:r>
          </a:p>
          <a:p>
            <a:pPr marL="342900" indent="-342900">
              <a:buFont typeface="Wingdings" panose="05000000000000000000" pitchFamily="2" charset="2"/>
              <a:buChar char="q"/>
            </a:pPr>
            <a:r>
              <a:rPr lang="es-GT" sz="2400" dirty="0"/>
              <a:t>Firma de 8 bytes </a:t>
            </a:r>
          </a:p>
          <a:p>
            <a:r>
              <a:rPr lang="es-GT" sz="2400" dirty="0"/>
              <a:t>		sus  valores hexadecimales son 89 50 4E 47 0D 0A 1A</a:t>
            </a:r>
          </a:p>
          <a:p>
            <a:r>
              <a:rPr lang="es-GT" sz="2400" dirty="0"/>
              <a:t>		sus valores decimales son 137 80 78 71 13 10 26 10</a:t>
            </a:r>
          </a:p>
          <a:p>
            <a:endParaRPr lang="es-GT" sz="2400" dirty="0"/>
          </a:p>
        </p:txBody>
      </p:sp>
      <p:graphicFrame>
        <p:nvGraphicFramePr>
          <p:cNvPr id="7" name="Tabla 6">
            <a:extLst>
              <a:ext uri="{FF2B5EF4-FFF2-40B4-BE49-F238E27FC236}">
                <a16:creationId xmlns:a16="http://schemas.microsoft.com/office/drawing/2014/main" id="{FEE452CC-A66E-4B81-BD2F-B41C5E6D470B}"/>
              </a:ext>
            </a:extLst>
          </p:cNvPr>
          <p:cNvGraphicFramePr>
            <a:graphicFrameLocks noGrp="1"/>
          </p:cNvGraphicFramePr>
          <p:nvPr>
            <p:extLst>
              <p:ext uri="{D42A27DB-BD31-4B8C-83A1-F6EECF244321}">
                <p14:modId xmlns:p14="http://schemas.microsoft.com/office/powerpoint/2010/main" val="960845491"/>
              </p:ext>
            </p:extLst>
          </p:nvPr>
        </p:nvGraphicFramePr>
        <p:xfrm>
          <a:off x="183182" y="3761460"/>
          <a:ext cx="5866391" cy="3033394"/>
        </p:xfrm>
        <a:graphic>
          <a:graphicData uri="http://schemas.openxmlformats.org/drawingml/2006/table">
            <a:tbl>
              <a:tblPr firstRow="1" bandRow="1">
                <a:tableStyleId>{5C22544A-7EE6-4342-B048-85BDC9FD1C3A}</a:tableStyleId>
              </a:tblPr>
              <a:tblGrid>
                <a:gridCol w="650135">
                  <a:extLst>
                    <a:ext uri="{9D8B030D-6E8A-4147-A177-3AD203B41FA5}">
                      <a16:colId xmlns:a16="http://schemas.microsoft.com/office/drawing/2014/main" val="3729752355"/>
                    </a:ext>
                  </a:extLst>
                </a:gridCol>
                <a:gridCol w="5216256">
                  <a:extLst>
                    <a:ext uri="{9D8B030D-6E8A-4147-A177-3AD203B41FA5}">
                      <a16:colId xmlns:a16="http://schemas.microsoft.com/office/drawing/2014/main" val="597315467"/>
                    </a:ext>
                  </a:extLst>
                </a:gridCol>
              </a:tblGrid>
              <a:tr h="460374">
                <a:tc>
                  <a:txBody>
                    <a:bodyPr/>
                    <a:lstStyle/>
                    <a:p>
                      <a:r>
                        <a:rPr lang="es-GT" dirty="0"/>
                        <a:t>Byte </a:t>
                      </a:r>
                    </a:p>
                  </a:txBody>
                  <a:tcPr/>
                </a:tc>
                <a:tc>
                  <a:txBody>
                    <a:bodyPr/>
                    <a:lstStyle/>
                    <a:p>
                      <a:r>
                        <a:rPr lang="es-GT" dirty="0"/>
                        <a:t>Propósito</a:t>
                      </a:r>
                    </a:p>
                  </a:txBody>
                  <a:tcPr/>
                </a:tc>
                <a:extLst>
                  <a:ext uri="{0D108BD9-81ED-4DB2-BD59-A6C34878D82A}">
                    <a16:rowId xmlns:a16="http://schemas.microsoft.com/office/drawing/2014/main" val="3808655013"/>
                  </a:ext>
                </a:extLst>
              </a:tr>
              <a:tr h="567584">
                <a:tc>
                  <a:txBody>
                    <a:bodyPr/>
                    <a:lstStyle/>
                    <a:p>
                      <a:r>
                        <a:rPr lang="es-GT" sz="1200" dirty="0"/>
                        <a:t>89</a:t>
                      </a:r>
                    </a:p>
                  </a:txBody>
                  <a:tcPr/>
                </a:tc>
                <a:tc>
                  <a:txBody>
                    <a:bodyPr/>
                    <a:lstStyle/>
                    <a:p>
                      <a:r>
                        <a:rPr lang="es-GT" sz="1200" dirty="0"/>
                        <a:t>Bit mas alto puesto para detectar sistemas de transmisión que no soportan datos de 8 bits y para reducir el riesgo de que un fichero de texto se interprete como png</a:t>
                      </a:r>
                    </a:p>
                  </a:txBody>
                  <a:tcPr/>
                </a:tc>
                <a:extLst>
                  <a:ext uri="{0D108BD9-81ED-4DB2-BD59-A6C34878D82A}">
                    <a16:rowId xmlns:a16="http://schemas.microsoft.com/office/drawing/2014/main" val="1701115058"/>
                  </a:ext>
                </a:extLst>
              </a:tr>
              <a:tr h="551818">
                <a:tc>
                  <a:txBody>
                    <a:bodyPr/>
                    <a:lstStyle/>
                    <a:p>
                      <a:r>
                        <a:rPr lang="es-GT" sz="1200" dirty="0"/>
                        <a:t>50 4E 47</a:t>
                      </a:r>
                    </a:p>
                  </a:txBody>
                  <a:tcPr/>
                </a:tc>
                <a:tc>
                  <a:txBody>
                    <a:bodyPr/>
                    <a:lstStyle/>
                    <a:p>
                      <a:r>
                        <a:rPr lang="es-GT" sz="1200" dirty="0"/>
                        <a:t>En ASCII letras png para que la persona identifique el formato en un editor de texto</a:t>
                      </a:r>
                    </a:p>
                  </a:txBody>
                  <a:tcPr/>
                </a:tc>
                <a:extLst>
                  <a:ext uri="{0D108BD9-81ED-4DB2-BD59-A6C34878D82A}">
                    <a16:rowId xmlns:a16="http://schemas.microsoft.com/office/drawing/2014/main" val="2637127760"/>
                  </a:ext>
                </a:extLst>
              </a:tr>
              <a:tr h="460374">
                <a:tc>
                  <a:txBody>
                    <a:bodyPr/>
                    <a:lstStyle/>
                    <a:p>
                      <a:r>
                        <a:rPr lang="es-GT" sz="1200" dirty="0"/>
                        <a:t>0D 0A</a:t>
                      </a:r>
                    </a:p>
                  </a:txBody>
                  <a:tcPr/>
                </a:tc>
                <a:tc>
                  <a:txBody>
                    <a:bodyPr/>
                    <a:lstStyle/>
                    <a:p>
                      <a:r>
                        <a:rPr lang="es-GT" sz="1200" dirty="0"/>
                        <a:t>Nueva línea con estilo DOS para detectar conversiones de final de línea entre DOS y UNIX.</a:t>
                      </a:r>
                    </a:p>
                  </a:txBody>
                  <a:tcPr/>
                </a:tc>
                <a:extLst>
                  <a:ext uri="{0D108BD9-81ED-4DB2-BD59-A6C34878D82A}">
                    <a16:rowId xmlns:a16="http://schemas.microsoft.com/office/drawing/2014/main" val="1563506064"/>
                  </a:ext>
                </a:extLst>
              </a:tr>
              <a:tr h="460374">
                <a:tc>
                  <a:txBody>
                    <a:bodyPr/>
                    <a:lstStyle/>
                    <a:p>
                      <a:r>
                        <a:rPr lang="es-GT" sz="1200" dirty="0"/>
                        <a:t>1 A</a:t>
                      </a:r>
                    </a:p>
                  </a:txBody>
                  <a:tcPr/>
                </a:tc>
                <a:tc>
                  <a:txBody>
                    <a:bodyPr/>
                    <a:lstStyle/>
                    <a:p>
                      <a:r>
                        <a:rPr lang="es-GT" sz="1200" dirty="0"/>
                        <a:t>Detiene el </a:t>
                      </a:r>
                      <a:r>
                        <a:rPr lang="es-GT" sz="1200" dirty="0" err="1"/>
                        <a:t>despligue</a:t>
                      </a:r>
                      <a:r>
                        <a:rPr lang="es-GT" sz="1200" dirty="0"/>
                        <a:t> del fichero bajo DPS cuando usa el comando </a:t>
                      </a:r>
                      <a:r>
                        <a:rPr lang="es-GT" sz="1200" dirty="0" err="1"/>
                        <a:t>Type</a:t>
                      </a:r>
                      <a:r>
                        <a:rPr lang="es-GT" sz="1200" dirty="0"/>
                        <a:t> </a:t>
                      </a:r>
                    </a:p>
                  </a:txBody>
                  <a:tcPr/>
                </a:tc>
                <a:extLst>
                  <a:ext uri="{0D108BD9-81ED-4DB2-BD59-A6C34878D82A}">
                    <a16:rowId xmlns:a16="http://schemas.microsoft.com/office/drawing/2014/main" val="1067667240"/>
                  </a:ext>
                </a:extLst>
              </a:tr>
              <a:tr h="460374">
                <a:tc>
                  <a:txBody>
                    <a:bodyPr/>
                    <a:lstStyle/>
                    <a:p>
                      <a:r>
                        <a:rPr lang="es-GT" sz="1200" dirty="0"/>
                        <a:t>0A</a:t>
                      </a:r>
                    </a:p>
                  </a:txBody>
                  <a:tcPr/>
                </a:tc>
                <a:tc>
                  <a:txBody>
                    <a:bodyPr/>
                    <a:lstStyle/>
                    <a:p>
                      <a:r>
                        <a:rPr lang="es-GT" sz="1200" dirty="0"/>
                        <a:t>Nueva línea en UNIX para detectar conversión de final de línea entre DOS y UNIX</a:t>
                      </a:r>
                    </a:p>
                  </a:txBody>
                  <a:tcPr/>
                </a:tc>
                <a:extLst>
                  <a:ext uri="{0D108BD9-81ED-4DB2-BD59-A6C34878D82A}">
                    <a16:rowId xmlns:a16="http://schemas.microsoft.com/office/drawing/2014/main" val="2589224908"/>
                  </a:ext>
                </a:extLst>
              </a:tr>
            </a:tbl>
          </a:graphicData>
        </a:graphic>
      </p:graphicFrame>
      <p:pic>
        <p:nvPicPr>
          <p:cNvPr id="8" name="Imagen 7">
            <a:extLst>
              <a:ext uri="{FF2B5EF4-FFF2-40B4-BE49-F238E27FC236}">
                <a16:creationId xmlns:a16="http://schemas.microsoft.com/office/drawing/2014/main" id="{0072B3AC-E99F-4881-9035-F80C4A4226A2}"/>
              </a:ext>
            </a:extLst>
          </p:cNvPr>
          <p:cNvPicPr>
            <a:picLocks noChangeAspect="1"/>
          </p:cNvPicPr>
          <p:nvPr/>
        </p:nvPicPr>
        <p:blipFill>
          <a:blip r:embed="rId3"/>
          <a:stretch>
            <a:fillRect/>
          </a:stretch>
        </p:blipFill>
        <p:spPr>
          <a:xfrm>
            <a:off x="7153862" y="3657878"/>
            <a:ext cx="4533502" cy="3191749"/>
          </a:xfrm>
          <a:prstGeom prst="rect">
            <a:avLst/>
          </a:prstGeom>
        </p:spPr>
      </p:pic>
    </p:spTree>
    <p:extLst>
      <p:ext uri="{BB962C8B-B14F-4D97-AF65-F5344CB8AC3E}">
        <p14:creationId xmlns:p14="http://schemas.microsoft.com/office/powerpoint/2010/main" val="3236308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9924E8-ABDF-468D-92B5-CEDA49EB19F7}"/>
              </a:ext>
            </a:extLst>
          </p:cNvPr>
          <p:cNvSpPr>
            <a:spLocks noGrp="1"/>
          </p:cNvSpPr>
          <p:nvPr>
            <p:ph type="title"/>
          </p:nvPr>
        </p:nvSpPr>
        <p:spPr>
          <a:xfrm>
            <a:off x="280072" y="-174099"/>
            <a:ext cx="9414989" cy="1371600"/>
          </a:xfrm>
        </p:spPr>
        <p:txBody>
          <a:bodyPr>
            <a:noAutofit/>
          </a:bodyPr>
          <a:lstStyle/>
          <a:p>
            <a:r>
              <a:rPr lang="es-GT" sz="4400" dirty="0">
                <a:solidFill>
                  <a:srgbClr val="EBD0F0"/>
                </a:solidFill>
                <a:latin typeface="Goudy Stout" panose="0202090407030B020401" pitchFamily="18" charset="0"/>
              </a:rPr>
              <a:t>procesamiento</a:t>
            </a:r>
          </a:p>
        </p:txBody>
      </p:sp>
      <p:sp>
        <p:nvSpPr>
          <p:cNvPr id="4" name="Marcador de texto 3">
            <a:extLst>
              <a:ext uri="{FF2B5EF4-FFF2-40B4-BE49-F238E27FC236}">
                <a16:creationId xmlns:a16="http://schemas.microsoft.com/office/drawing/2014/main" id="{F71A60E8-D097-469D-BB30-9FE3D9FA60F5}"/>
              </a:ext>
            </a:extLst>
          </p:cNvPr>
          <p:cNvSpPr>
            <a:spLocks noGrp="1"/>
          </p:cNvSpPr>
          <p:nvPr>
            <p:ph type="body" sz="half" idx="2"/>
          </p:nvPr>
        </p:nvSpPr>
        <p:spPr>
          <a:xfrm>
            <a:off x="370907" y="979498"/>
            <a:ext cx="6164653" cy="1828800"/>
          </a:xfrm>
        </p:spPr>
        <p:txBody>
          <a:bodyPr>
            <a:normAutofit/>
          </a:bodyPr>
          <a:lstStyle/>
          <a:p>
            <a:r>
              <a:rPr lang="es-GT" sz="5400" dirty="0" err="1">
                <a:latin typeface="Agency FB" panose="020B0503020202020204" pitchFamily="34" charset="0"/>
              </a:rPr>
              <a:t>Filtering</a:t>
            </a:r>
            <a:endParaRPr lang="es-GT" sz="5400" dirty="0">
              <a:latin typeface="Agency FB" panose="020B0503020202020204" pitchFamily="34" charset="0"/>
            </a:endParaRPr>
          </a:p>
        </p:txBody>
      </p:sp>
      <p:sp>
        <p:nvSpPr>
          <p:cNvPr id="5" name="CuadroTexto 4">
            <a:extLst>
              <a:ext uri="{FF2B5EF4-FFF2-40B4-BE49-F238E27FC236}">
                <a16:creationId xmlns:a16="http://schemas.microsoft.com/office/drawing/2014/main" id="{FFF9B802-ECD3-4D93-B1E8-5E30C985C1EF}"/>
              </a:ext>
            </a:extLst>
          </p:cNvPr>
          <p:cNvSpPr txBox="1"/>
          <p:nvPr/>
        </p:nvSpPr>
        <p:spPr>
          <a:xfrm>
            <a:off x="280073" y="1750934"/>
            <a:ext cx="7035128" cy="1015663"/>
          </a:xfrm>
          <a:prstGeom prst="rect">
            <a:avLst/>
          </a:prstGeom>
          <a:noFill/>
        </p:spPr>
        <p:txBody>
          <a:bodyPr wrap="square" rtlCol="0">
            <a:spAutoFit/>
          </a:bodyPr>
          <a:lstStyle/>
          <a:p>
            <a:r>
              <a:rPr lang="es-GT" sz="2000" dirty="0">
                <a:latin typeface="Goudy Old Style" panose="02020502050305020303" pitchFamily="18" charset="0"/>
              </a:rPr>
              <a:t>La codificación delta es uno de los métodos de compresión numérica más potentes que existen. La idea básica es que puedes representar cualquier valor como diferencia del valor anterior.</a:t>
            </a:r>
          </a:p>
        </p:txBody>
      </p:sp>
      <p:pic>
        <p:nvPicPr>
          <p:cNvPr id="6" name="Imagen 5">
            <a:extLst>
              <a:ext uri="{FF2B5EF4-FFF2-40B4-BE49-F238E27FC236}">
                <a16:creationId xmlns:a16="http://schemas.microsoft.com/office/drawing/2014/main" id="{381FEB8F-95DF-4B22-8F30-9DB2B603087D}"/>
              </a:ext>
            </a:extLst>
          </p:cNvPr>
          <p:cNvPicPr>
            <a:picLocks noChangeAspect="1"/>
          </p:cNvPicPr>
          <p:nvPr/>
        </p:nvPicPr>
        <p:blipFill>
          <a:blip r:embed="rId2"/>
          <a:stretch>
            <a:fillRect/>
          </a:stretch>
        </p:blipFill>
        <p:spPr>
          <a:xfrm>
            <a:off x="370907" y="2773387"/>
            <a:ext cx="5995073" cy="777231"/>
          </a:xfrm>
          <a:prstGeom prst="rect">
            <a:avLst/>
          </a:prstGeom>
        </p:spPr>
      </p:pic>
      <p:pic>
        <p:nvPicPr>
          <p:cNvPr id="7" name="Imagen 6">
            <a:extLst>
              <a:ext uri="{FF2B5EF4-FFF2-40B4-BE49-F238E27FC236}">
                <a16:creationId xmlns:a16="http://schemas.microsoft.com/office/drawing/2014/main" id="{E074610C-B81E-4CF7-A422-4D327E51418F}"/>
              </a:ext>
            </a:extLst>
          </p:cNvPr>
          <p:cNvPicPr>
            <a:picLocks noChangeAspect="1"/>
          </p:cNvPicPr>
          <p:nvPr/>
        </p:nvPicPr>
        <p:blipFill>
          <a:blip r:embed="rId3"/>
          <a:stretch>
            <a:fillRect/>
          </a:stretch>
        </p:blipFill>
        <p:spPr>
          <a:xfrm>
            <a:off x="348516" y="3349083"/>
            <a:ext cx="6039853" cy="488487"/>
          </a:xfrm>
          <a:prstGeom prst="rect">
            <a:avLst/>
          </a:prstGeom>
        </p:spPr>
      </p:pic>
      <p:sp>
        <p:nvSpPr>
          <p:cNvPr id="8" name="CuadroTexto 7">
            <a:extLst>
              <a:ext uri="{FF2B5EF4-FFF2-40B4-BE49-F238E27FC236}">
                <a16:creationId xmlns:a16="http://schemas.microsoft.com/office/drawing/2014/main" id="{787CBD69-89DC-4E09-A73B-D07955116868}"/>
              </a:ext>
            </a:extLst>
          </p:cNvPr>
          <p:cNvSpPr txBox="1"/>
          <p:nvPr/>
        </p:nvSpPr>
        <p:spPr>
          <a:xfrm>
            <a:off x="-174223" y="3913790"/>
            <a:ext cx="7574202" cy="2246769"/>
          </a:xfrm>
          <a:prstGeom prst="rect">
            <a:avLst/>
          </a:prstGeom>
          <a:noFill/>
        </p:spPr>
        <p:txBody>
          <a:bodyPr wrap="square" rtlCol="0">
            <a:spAutoFit/>
          </a:bodyPr>
          <a:lstStyle/>
          <a:p>
            <a:pPr algn="ctr"/>
            <a:r>
              <a:rPr lang="es-GT" sz="2000" dirty="0">
                <a:latin typeface="Goudy Old Style" panose="02020502050305020303" pitchFamily="18" charset="0"/>
              </a:rPr>
              <a:t>La razón por la que es tan poderoso es que los datos están linealmente correlacionados, transformando valores del conjunto de datos en muchos valores duplicados y bajos , que son mas compresible. </a:t>
            </a:r>
          </a:p>
          <a:p>
            <a:pPr algn="ctr"/>
            <a:r>
              <a:rPr lang="es-GT" sz="2000" dirty="0">
                <a:solidFill>
                  <a:schemeClr val="accent1">
                    <a:lumMod val="60000"/>
                    <a:lumOff val="40000"/>
                  </a:schemeClr>
                </a:solidFill>
                <a:latin typeface="Goudy Old Style" panose="02020502050305020303" pitchFamily="18" charset="0"/>
              </a:rPr>
              <a:t>El PNG usa codificación delta que es un formato </a:t>
            </a:r>
            <a:r>
              <a:rPr lang="en-US" sz="2000" dirty="0">
                <a:solidFill>
                  <a:schemeClr val="accent1">
                    <a:lumMod val="60000"/>
                    <a:lumOff val="40000"/>
                  </a:schemeClr>
                </a:solidFill>
                <a:latin typeface="Goudy Old Style" panose="02020502050305020303" pitchFamily="18" charset="0"/>
              </a:rPr>
              <a:t>“</a:t>
            </a:r>
            <a:r>
              <a:rPr lang="en-US" sz="2000" dirty="0" err="1">
                <a:solidFill>
                  <a:schemeClr val="accent1">
                    <a:lumMod val="60000"/>
                    <a:lumOff val="40000"/>
                  </a:schemeClr>
                </a:solidFill>
                <a:latin typeface="Goudy Old Style" panose="02020502050305020303" pitchFamily="18" charset="0"/>
              </a:rPr>
              <a:t>filtrado</a:t>
            </a:r>
            <a:r>
              <a:rPr lang="en-US" sz="2000" dirty="0">
                <a:solidFill>
                  <a:schemeClr val="accent1">
                    <a:lumMod val="60000"/>
                    <a:lumOff val="40000"/>
                  </a:schemeClr>
                </a:solidFill>
                <a:latin typeface="Goudy Old Style" panose="02020502050305020303" pitchFamily="18" charset="0"/>
              </a:rPr>
              <a:t>”. </a:t>
            </a:r>
          </a:p>
          <a:p>
            <a:pPr algn="ctr"/>
            <a:r>
              <a:rPr lang="en-US" sz="2000" dirty="0">
                <a:solidFill>
                  <a:schemeClr val="accent1">
                    <a:lumMod val="60000"/>
                    <a:lumOff val="40000"/>
                  </a:schemeClr>
                </a:solidFill>
                <a:latin typeface="Goudy Old Style" panose="02020502050305020303" pitchFamily="18" charset="0"/>
              </a:rPr>
              <a:t>Para </a:t>
            </a:r>
            <a:r>
              <a:rPr lang="en-US" sz="2000" dirty="0" err="1">
                <a:solidFill>
                  <a:schemeClr val="accent1">
                    <a:lumMod val="60000"/>
                    <a:lumOff val="40000"/>
                  </a:schemeClr>
                </a:solidFill>
                <a:latin typeface="Goudy Old Style" panose="02020502050305020303" pitchFamily="18" charset="0"/>
              </a:rPr>
              <a:t>cada</a:t>
            </a:r>
            <a:r>
              <a:rPr lang="en-US" sz="2000" dirty="0">
                <a:solidFill>
                  <a:schemeClr val="accent1">
                    <a:lumMod val="60000"/>
                    <a:lumOff val="40000"/>
                  </a:schemeClr>
                </a:solidFill>
                <a:latin typeface="Goudy Old Style" panose="02020502050305020303" pitchFamily="18" charset="0"/>
              </a:rPr>
              <a:t> </a:t>
            </a:r>
            <a:r>
              <a:rPr lang="en-US" sz="2000" dirty="0" err="1">
                <a:solidFill>
                  <a:schemeClr val="accent1">
                    <a:lumMod val="60000"/>
                    <a:lumOff val="40000"/>
                  </a:schemeClr>
                </a:solidFill>
                <a:latin typeface="Goudy Old Style" panose="02020502050305020303" pitchFamily="18" charset="0"/>
              </a:rPr>
              <a:t>linea</a:t>
            </a:r>
            <a:r>
              <a:rPr lang="en-US" sz="2000" dirty="0">
                <a:solidFill>
                  <a:schemeClr val="accent1">
                    <a:lumMod val="60000"/>
                    <a:lumOff val="40000"/>
                  </a:schemeClr>
                </a:solidFill>
                <a:latin typeface="Goudy Old Style" panose="02020502050305020303" pitchFamily="18" charset="0"/>
              </a:rPr>
              <a:t> de </a:t>
            </a:r>
            <a:r>
              <a:rPr lang="en-US" sz="2000" dirty="0" err="1">
                <a:solidFill>
                  <a:schemeClr val="accent1">
                    <a:lumMod val="60000"/>
                    <a:lumOff val="40000"/>
                  </a:schemeClr>
                </a:solidFill>
                <a:latin typeface="Goudy Old Style" panose="02020502050305020303" pitchFamily="18" charset="0"/>
              </a:rPr>
              <a:t>escaneo</a:t>
            </a:r>
            <a:r>
              <a:rPr lang="en-US" sz="2000" dirty="0">
                <a:solidFill>
                  <a:schemeClr val="accent1">
                    <a:lumMod val="60000"/>
                    <a:lumOff val="40000"/>
                  </a:schemeClr>
                </a:solidFill>
                <a:latin typeface="Goudy Old Style" panose="02020502050305020303" pitchFamily="18" charset="0"/>
              </a:rPr>
              <a:t> de pixels un pixel actual </a:t>
            </a:r>
            <a:r>
              <a:rPr lang="en-US" sz="2000" dirty="0" err="1">
                <a:solidFill>
                  <a:schemeClr val="accent1">
                    <a:lumMod val="60000"/>
                    <a:lumOff val="40000"/>
                  </a:schemeClr>
                </a:solidFill>
                <a:latin typeface="Goudy Old Style" panose="02020502050305020303" pitchFamily="18" charset="0"/>
              </a:rPr>
              <a:t>codifica</a:t>
            </a:r>
            <a:r>
              <a:rPr lang="en-US" sz="2000" dirty="0">
                <a:solidFill>
                  <a:schemeClr val="accent1">
                    <a:lumMod val="60000"/>
                    <a:lumOff val="40000"/>
                  </a:schemeClr>
                </a:solidFill>
                <a:latin typeface="Goudy Old Style" panose="02020502050305020303" pitchFamily="18" charset="0"/>
              </a:rPr>
              <a:t> </a:t>
            </a:r>
            <a:r>
              <a:rPr lang="en-US" sz="2000" dirty="0" err="1">
                <a:solidFill>
                  <a:schemeClr val="accent1">
                    <a:lumMod val="60000"/>
                    <a:lumOff val="40000"/>
                  </a:schemeClr>
                </a:solidFill>
                <a:latin typeface="Goudy Old Style" panose="02020502050305020303" pitchFamily="18" charset="0"/>
              </a:rPr>
              <a:t>en</a:t>
            </a:r>
            <a:r>
              <a:rPr lang="en-US" sz="2000" dirty="0">
                <a:solidFill>
                  <a:schemeClr val="accent1">
                    <a:lumMod val="60000"/>
                    <a:lumOff val="40000"/>
                  </a:schemeClr>
                </a:solidFill>
                <a:latin typeface="Goudy Old Style" panose="02020502050305020303" pitchFamily="18" charset="0"/>
              </a:rPr>
              <a:t> </a:t>
            </a:r>
            <a:r>
              <a:rPr lang="en-US" sz="2000" dirty="0" err="1">
                <a:solidFill>
                  <a:schemeClr val="accent1">
                    <a:lumMod val="60000"/>
                    <a:lumOff val="40000"/>
                  </a:schemeClr>
                </a:solidFill>
                <a:latin typeface="Goudy Old Style" panose="02020502050305020303" pitchFamily="18" charset="0"/>
              </a:rPr>
              <a:t>alguna</a:t>
            </a:r>
            <a:r>
              <a:rPr lang="en-US" sz="2000" dirty="0">
                <a:solidFill>
                  <a:schemeClr val="accent1">
                    <a:lumMod val="60000"/>
                    <a:lumOff val="40000"/>
                  </a:schemeClr>
                </a:solidFill>
                <a:latin typeface="Goudy Old Style" panose="02020502050305020303" pitchFamily="18" charset="0"/>
              </a:rPr>
              <a:t> </a:t>
            </a:r>
            <a:r>
              <a:rPr lang="en-US" sz="2000" dirty="0" err="1">
                <a:solidFill>
                  <a:schemeClr val="accent1">
                    <a:lumMod val="60000"/>
                    <a:lumOff val="40000"/>
                  </a:schemeClr>
                </a:solidFill>
                <a:latin typeface="Goudy Old Style" panose="02020502050305020303" pitchFamily="18" charset="0"/>
              </a:rPr>
              <a:t>relacion</a:t>
            </a:r>
            <a:r>
              <a:rPr lang="en-US" sz="2000" dirty="0">
                <a:solidFill>
                  <a:schemeClr val="accent1">
                    <a:lumMod val="60000"/>
                    <a:lumOff val="40000"/>
                  </a:schemeClr>
                </a:solidFill>
                <a:latin typeface="Goudy Old Style" panose="02020502050305020303" pitchFamily="18" charset="0"/>
              </a:rPr>
              <a:t> con el pixel a la </a:t>
            </a:r>
            <a:r>
              <a:rPr lang="en-US" sz="2000" dirty="0" err="1">
                <a:solidFill>
                  <a:schemeClr val="accent1">
                    <a:lumMod val="60000"/>
                    <a:lumOff val="40000"/>
                  </a:schemeClr>
                </a:solidFill>
                <a:latin typeface="Goudy Old Style" panose="02020502050305020303" pitchFamily="18" charset="0"/>
              </a:rPr>
              <a:t>izquierda</a:t>
            </a:r>
            <a:r>
              <a:rPr lang="en-US" sz="2000" dirty="0">
                <a:solidFill>
                  <a:schemeClr val="accent1">
                    <a:lumMod val="60000"/>
                    <a:lumOff val="40000"/>
                  </a:schemeClr>
                </a:solidFill>
                <a:latin typeface="Goudy Old Style" panose="02020502050305020303" pitchFamily="18" charset="0"/>
              </a:rPr>
              <a:t>, el pixel </a:t>
            </a:r>
            <a:r>
              <a:rPr lang="en-US" sz="2000" dirty="0" err="1">
                <a:solidFill>
                  <a:schemeClr val="accent1">
                    <a:lumMod val="60000"/>
                    <a:lumOff val="40000"/>
                  </a:schemeClr>
                </a:solidFill>
                <a:latin typeface="Goudy Old Style" panose="02020502050305020303" pitchFamily="18" charset="0"/>
              </a:rPr>
              <a:t>arriba</a:t>
            </a:r>
            <a:r>
              <a:rPr lang="en-US" sz="2000" dirty="0">
                <a:solidFill>
                  <a:schemeClr val="accent1">
                    <a:lumMod val="60000"/>
                    <a:lumOff val="40000"/>
                  </a:schemeClr>
                </a:solidFill>
                <a:latin typeface="Goudy Old Style" panose="02020502050305020303" pitchFamily="18" charset="0"/>
              </a:rPr>
              <a:t> y el pixel </a:t>
            </a:r>
            <a:r>
              <a:rPr lang="en-US" sz="2000" dirty="0" err="1">
                <a:solidFill>
                  <a:schemeClr val="accent1">
                    <a:lumMod val="60000"/>
                    <a:lumOff val="40000"/>
                  </a:schemeClr>
                </a:solidFill>
                <a:latin typeface="Goudy Old Style" panose="02020502050305020303" pitchFamily="18" charset="0"/>
              </a:rPr>
              <a:t>arriba</a:t>
            </a:r>
            <a:r>
              <a:rPr lang="en-US" sz="2000" dirty="0">
                <a:solidFill>
                  <a:schemeClr val="accent1">
                    <a:lumMod val="60000"/>
                    <a:lumOff val="40000"/>
                  </a:schemeClr>
                </a:solidFill>
                <a:latin typeface="Goudy Old Style" panose="02020502050305020303" pitchFamily="18" charset="0"/>
              </a:rPr>
              <a:t> a la </a:t>
            </a:r>
            <a:r>
              <a:rPr lang="en-US" sz="2000" dirty="0" err="1">
                <a:solidFill>
                  <a:schemeClr val="accent1">
                    <a:lumMod val="60000"/>
                    <a:lumOff val="40000"/>
                  </a:schemeClr>
                </a:solidFill>
                <a:latin typeface="Goudy Old Style" panose="02020502050305020303" pitchFamily="18" charset="0"/>
              </a:rPr>
              <a:t>izquierda</a:t>
            </a:r>
            <a:endParaRPr lang="es-GT" sz="2000" dirty="0">
              <a:solidFill>
                <a:schemeClr val="accent1">
                  <a:lumMod val="60000"/>
                  <a:lumOff val="40000"/>
                </a:schemeClr>
              </a:solidFill>
              <a:latin typeface="Goudy Old Style" panose="02020502050305020303" pitchFamily="18" charset="0"/>
            </a:endParaRPr>
          </a:p>
        </p:txBody>
      </p:sp>
      <p:pic>
        <p:nvPicPr>
          <p:cNvPr id="9" name="Imagen 8">
            <a:extLst>
              <a:ext uri="{FF2B5EF4-FFF2-40B4-BE49-F238E27FC236}">
                <a16:creationId xmlns:a16="http://schemas.microsoft.com/office/drawing/2014/main" id="{9D015BDE-FA18-451D-AFB4-AC85D3358D7A}"/>
              </a:ext>
            </a:extLst>
          </p:cNvPr>
          <p:cNvPicPr>
            <a:picLocks noChangeAspect="1"/>
          </p:cNvPicPr>
          <p:nvPr/>
        </p:nvPicPr>
        <p:blipFill>
          <a:blip r:embed="rId4"/>
          <a:stretch>
            <a:fillRect/>
          </a:stretch>
        </p:blipFill>
        <p:spPr>
          <a:xfrm>
            <a:off x="9645663" y="1081921"/>
            <a:ext cx="2477383" cy="2464678"/>
          </a:xfrm>
          <a:prstGeom prst="rect">
            <a:avLst/>
          </a:prstGeom>
        </p:spPr>
      </p:pic>
      <p:pic>
        <p:nvPicPr>
          <p:cNvPr id="10" name="Imagen 9">
            <a:extLst>
              <a:ext uri="{FF2B5EF4-FFF2-40B4-BE49-F238E27FC236}">
                <a16:creationId xmlns:a16="http://schemas.microsoft.com/office/drawing/2014/main" id="{8FEF15DD-0FB9-40B6-A260-22B9D164100D}"/>
              </a:ext>
            </a:extLst>
          </p:cNvPr>
          <p:cNvPicPr>
            <a:picLocks noChangeAspect="1"/>
          </p:cNvPicPr>
          <p:nvPr/>
        </p:nvPicPr>
        <p:blipFill>
          <a:blip r:embed="rId5"/>
          <a:stretch>
            <a:fillRect/>
          </a:stretch>
        </p:blipFill>
        <p:spPr>
          <a:xfrm>
            <a:off x="7597796" y="4019088"/>
            <a:ext cx="4846522" cy="884827"/>
          </a:xfrm>
          <a:prstGeom prst="rect">
            <a:avLst/>
          </a:prstGeom>
        </p:spPr>
      </p:pic>
      <p:sp>
        <p:nvSpPr>
          <p:cNvPr id="11" name="CuadroTexto 10">
            <a:extLst>
              <a:ext uri="{FF2B5EF4-FFF2-40B4-BE49-F238E27FC236}">
                <a16:creationId xmlns:a16="http://schemas.microsoft.com/office/drawing/2014/main" id="{B849B639-C35E-4A51-9C5D-4BA42A132F37}"/>
              </a:ext>
            </a:extLst>
          </p:cNvPr>
          <p:cNvSpPr txBox="1"/>
          <p:nvPr/>
        </p:nvSpPr>
        <p:spPr>
          <a:xfrm>
            <a:off x="7850114" y="3661087"/>
            <a:ext cx="4341886" cy="369332"/>
          </a:xfrm>
          <a:prstGeom prst="rect">
            <a:avLst/>
          </a:prstGeom>
          <a:noFill/>
        </p:spPr>
        <p:txBody>
          <a:bodyPr wrap="square" rtlCol="0">
            <a:spAutoFit/>
          </a:bodyPr>
          <a:lstStyle/>
          <a:p>
            <a:r>
              <a:rPr lang="en-US" dirty="0">
                <a:solidFill>
                  <a:srgbClr val="EBD0F0"/>
                </a:solidFill>
                <a:latin typeface="Goudy Stout" panose="0202090407030B020401" pitchFamily="18" charset="0"/>
              </a:rPr>
              <a:t>A and B (X-((A+B)/2)</a:t>
            </a:r>
            <a:endParaRPr lang="es-GT" dirty="0">
              <a:solidFill>
                <a:srgbClr val="EBD0F0"/>
              </a:solidFill>
              <a:latin typeface="Goudy Stout" panose="0202090407030B020401" pitchFamily="18" charset="0"/>
            </a:endParaRPr>
          </a:p>
        </p:txBody>
      </p:sp>
    </p:spTree>
    <p:extLst>
      <p:ext uri="{BB962C8B-B14F-4D97-AF65-F5344CB8AC3E}">
        <p14:creationId xmlns:p14="http://schemas.microsoft.com/office/powerpoint/2010/main" val="26970421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633</TotalTime>
  <Words>1363</Words>
  <Application>Microsoft Office PowerPoint</Application>
  <PresentationFormat>Panorámica</PresentationFormat>
  <Paragraphs>131</Paragraphs>
  <Slides>17</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17</vt:i4>
      </vt:variant>
    </vt:vector>
  </HeadingPairs>
  <TitlesOfParts>
    <vt:vector size="30" baseType="lpstr">
      <vt:lpstr>Agency FB</vt:lpstr>
      <vt:lpstr>Arial</vt:lpstr>
      <vt:lpstr>Arial Rounded MT Bold</vt:lpstr>
      <vt:lpstr>Berlin Sans FB Demi</vt:lpstr>
      <vt:lpstr>Calibri</vt:lpstr>
      <vt:lpstr>Calibri Light</vt:lpstr>
      <vt:lpstr>Century Schoolbook</vt:lpstr>
      <vt:lpstr>Copperplate Gothic Bold</vt:lpstr>
      <vt:lpstr>Eras Bold ITC</vt:lpstr>
      <vt:lpstr>Goudy Old Style</vt:lpstr>
      <vt:lpstr>Goudy Stout</vt:lpstr>
      <vt:lpstr>Wingdings</vt:lpstr>
      <vt:lpstr>Celestial</vt:lpstr>
      <vt:lpstr>Formato de graficas </vt:lpstr>
      <vt:lpstr>Breve historia del pasado…. </vt:lpstr>
      <vt:lpstr>Joint Photographic Experts Group</vt:lpstr>
      <vt:lpstr>algoritmo</vt:lpstr>
      <vt:lpstr>algoritmo</vt:lpstr>
      <vt:lpstr>Presentación de PowerPoint</vt:lpstr>
      <vt:lpstr>Código de ayuda</vt:lpstr>
      <vt:lpstr>PNg</vt:lpstr>
      <vt:lpstr>procesamiento</vt:lpstr>
      <vt:lpstr>procesamiento</vt:lpstr>
      <vt:lpstr>procesamiento</vt:lpstr>
      <vt:lpstr>gif</vt:lpstr>
      <vt:lpstr>Procesamiento</vt:lpstr>
      <vt:lpstr>Presentación de PowerPoint</vt:lpstr>
      <vt:lpstr>Bmp: mapa de bits, donde existe una matriz de  pixeles  que se le asigna una dirección asociada a un código de color.</vt:lpstr>
      <vt:lpstr>Presentación de PowerPoint</vt:lpstr>
      <vt:lpstr>Si deseas investigar mas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Formato de graficas</dc:title>
  <dc:creator>Ana Lucia Diaz Leppe</dc:creator>
  <cp:lastModifiedBy>Ana Lucia Diaz Leppe</cp:lastModifiedBy>
  <cp:revision>48</cp:revision>
  <dcterms:created xsi:type="dcterms:W3CDTF">2018-01-16T22:24:59Z</dcterms:created>
  <dcterms:modified xsi:type="dcterms:W3CDTF">2018-01-18T16:57:11Z</dcterms:modified>
</cp:coreProperties>
</file>